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98415" autoAdjust="0"/>
  </p:normalViewPr>
  <p:slideViewPr>
    <p:cSldViewPr>
      <p:cViewPr>
        <p:scale>
          <a:sx n="70" d="100"/>
          <a:sy n="70" d="100"/>
        </p:scale>
        <p:origin x="-130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</a:t>
            </a:r>
            <a:r>
              <a:rPr lang="ru-RU" sz="2800" dirty="0" smtClean="0">
                <a:solidFill>
                  <a:srgbClr val="7030A0"/>
                </a:solidFill>
              </a:rPr>
              <a:t>749513,0 </a:t>
            </a:r>
            <a:r>
              <a:rPr lang="ru-RU" sz="2800" dirty="0" smtClean="0">
                <a:solidFill>
                  <a:srgbClr val="7030A0"/>
                </a:solidFill>
              </a:rPr>
              <a:t>тыс.руб.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43"/>
          <c:y val="1.2702078906914539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183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- 749513,0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44659,8</c:v>
                </c:pt>
                <c:pt idx="1">
                  <c:v>Национальная безопасность и правоохранительная деятельность: 2001,8</c:v>
                </c:pt>
                <c:pt idx="2">
                  <c:v>Национальная экономика: 22074,7</c:v>
                </c:pt>
                <c:pt idx="3">
                  <c:v>Жилищно-коммунальное хозяйство: 38598,5</c:v>
                </c:pt>
                <c:pt idx="4">
                  <c:v>Охрана окружающей среды: 9,9</c:v>
                </c:pt>
                <c:pt idx="5">
                  <c:v>Образование: 513330,1</c:v>
                </c:pt>
                <c:pt idx="6">
                  <c:v>Культура и кинематография: 47685,3</c:v>
                </c:pt>
                <c:pt idx="7">
                  <c:v>Социальная политика: 30844,4</c:v>
                </c:pt>
                <c:pt idx="8">
                  <c:v>Физическая культура и спорт: 48682,0</c:v>
                </c:pt>
                <c:pt idx="9">
                  <c:v>Обслуживание государственного и муниципального долга: 1626,5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44659.8</c:v>
                </c:pt>
                <c:pt idx="1">
                  <c:v>2001.8</c:v>
                </c:pt>
                <c:pt idx="2">
                  <c:v>22074.7</c:v>
                </c:pt>
                <c:pt idx="3">
                  <c:v>38598.5</c:v>
                </c:pt>
                <c:pt idx="4">
                  <c:v>9.9</c:v>
                </c:pt>
                <c:pt idx="5">
                  <c:v>513330.1</c:v>
                </c:pt>
                <c:pt idx="6">
                  <c:v>47685.3</c:v>
                </c:pt>
                <c:pt idx="7">
                  <c:v>30844.400000000001</c:v>
                </c:pt>
                <c:pt idx="8">
                  <c:v>48682</c:v>
                </c:pt>
                <c:pt idx="9">
                  <c:v>1626.5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182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1  полугодие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2017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8115330" cy="5242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857256"/>
                <a:gridCol w="928694"/>
                <a:gridCol w="614340"/>
              </a:tblGrid>
              <a:tr h="422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995662,4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521805,7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52,4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7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442473,8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220188,1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0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386173,5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228693,2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59,2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109547,0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50651,0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41200,0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17598,7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3235,4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2415,8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13032,7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2258,9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17,3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55738,0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28418,7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51,0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55738,0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28418,7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101897,1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47178,9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46,3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21471,7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10062,1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46,9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68954,7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32765,2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«Развитие местного народного творчества»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0340000000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9993,7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3762,6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37,6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«Развитие туризма»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107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714380"/>
                <a:gridCol w="1071570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53933,7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23596,6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43,8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31362,7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13923,7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44,4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16585,5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4280,9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1774,3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85,7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5542,2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2001,8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36,1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5308,2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1941,4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21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261840,6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55992,5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21,4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1374,0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8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38118,8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3165,6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13795,8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5825,4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42,2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6156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44278,8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18239,0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111117,4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17931,4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9618,7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4829,6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«Формирование комфортной городской среды»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0770000000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43537,1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6001,5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13,8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69619,5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63082,3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27826,5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44,1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56693,6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25489,5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961,8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428,5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44,6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5426,9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1908,5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91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4807,5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1875,5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39,0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6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34686,7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23485,3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34686,7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23485,3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«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Развитие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"Город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Воткинск»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"Поддержка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285728"/>
          <a:ext cx="8286810" cy="352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7"/>
                <a:gridCol w="1071570"/>
                <a:gridCol w="928694"/>
                <a:gridCol w="857256"/>
                <a:gridCol w="642943"/>
              </a:tblGrid>
              <a:tr h="509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«Комплексные меры противодействия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злоупотреблению наркотиками и их незаконному обороту»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муниципальными финансами»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11154,3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5548,5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49,7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бюджетного процесса в муниципальном образовании «Город Воткинск»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11035,1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5510,4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«Повышение эффективности расходов бюджета»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1420000000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«Управление муниципальным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имуществом и земельными ресурсами»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15349,4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6559,2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42,7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9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9888,2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4183,4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42,3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1684087,6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749513,0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1 полугодие 2017 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ВСЕГО 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789 037,9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8" y="1071546"/>
          <a:ext cx="9156700" cy="5786453"/>
        </p:xfrm>
        <a:graphic>
          <a:graphicData uri="http://schemas.openxmlformats.org/presentationml/2006/ole">
            <p:oleObj spid="_x0000_s1026" name="Worksheet" r:id="rId4" imgW="6200851" imgH="3590849" progId="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2017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3"/>
          <a:ext cx="9144000" cy="6487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536956"/>
                <a:gridCol w="1349384"/>
                <a:gridCol w="1428760"/>
                <a:gridCol w="1000100"/>
              </a:tblGrid>
              <a:tr h="465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 (тыс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568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494 613,0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224 994,2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310 288,0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144 724,5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46,6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310 288,0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144 724,5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53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8 516,0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3 481,8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088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54 438,0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23 090,5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42,4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283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49 632,0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20 145,2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870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528,6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6 607,5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643269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4 798,0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2 416,7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70231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56 638,0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19 654,3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34,7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2283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20 899,0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4 512,5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4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35 739,0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15 141,8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42,4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4893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107 00000 00 0000 000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НОЛОГ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НА ДОБЫЧУ ОБЩЕРАСПРОСТРАНЕННЫХ ПОЛЕЗНЫХ ИСКОПАЕМЫХ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25,4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105,8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6902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11 320,0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4 618,0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40,8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853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26 000,0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17 419,4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67,0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1"/>
          <a:ext cx="9143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956"/>
                <a:gridCol w="3490492"/>
                <a:gridCol w="1418896"/>
                <a:gridCol w="1340068"/>
                <a:gridCol w="1103586"/>
              </a:tblGrid>
              <a:tr h="5529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124606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14 246,6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942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257,9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92787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396,9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6942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2 518,0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4440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5 030,0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1 658,8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6287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5 030,0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1 658,8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33,0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3951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42,2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1852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21,1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42,2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78668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5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15 209,0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6 492,1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42,7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37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97"/>
                <a:gridCol w="3510797"/>
                <a:gridCol w="1356444"/>
                <a:gridCol w="1436235"/>
                <a:gridCol w="1085127"/>
              </a:tblGrid>
              <a:tr h="5622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(тыс. руб.)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39614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731,0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416,3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56,9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104182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4 478,0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926,7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20,7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69218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5 106,6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51,1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86256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114 06024 04 0000 410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земельных участков,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гос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. собственности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 которые  разграничена (  за исключением 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 Cyr"/>
                        </a:rPr>
                        <a:t>зем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. участков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автономных учреждений, государственных муниципальных учреждений в т. казенных)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42,5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3093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6 600,0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3 759,6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57,0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141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48,7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9,7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27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1 131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605,5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564 043,7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49,8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7920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1 128 994,0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574 934,4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latin typeface="Arial Cyr"/>
                        </a:rPr>
                        <a:t>50,9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14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субъектов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87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052,4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79 189,4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91,0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53378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247 040,6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80 494,0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32,6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832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768 396,3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414 613,3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54,0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882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26 504,7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637,7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2,4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4071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5397"/>
                <a:gridCol w="3510797"/>
                <a:gridCol w="1356444"/>
                <a:gridCol w="1436235"/>
                <a:gridCol w="1085127"/>
              </a:tblGrid>
              <a:tr h="1005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1 полугодие (тыс. руб.)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57649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90584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субвенций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  иных межбюджетных трансфертов, имеющих целевое назначение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, прошлых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-13 400,9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5836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1 626 218,5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789 037,9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latin typeface="Arial Cyr"/>
                        </a:rPr>
                        <a:t>48,5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143985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186768" cy="5278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714380"/>
                <a:gridCol w="714380"/>
                <a:gridCol w="1000132"/>
                <a:gridCol w="614340"/>
              </a:tblGrid>
              <a:tr h="3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102092,3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44659,8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43,7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5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2866,1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1403,9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7324,5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3024,7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59358,2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26194,7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9962,0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4533,0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269,0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22306,5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9503,5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5578,2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2001,8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35,9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4626,2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1941,4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952,0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123757,6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22074,7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17,8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2"/>
          <a:ext cx="8143931" cy="620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714380"/>
                <a:gridCol w="785818"/>
                <a:gridCol w="1071570"/>
                <a:gridCol w="571503"/>
              </a:tblGrid>
              <a:tr h="47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latin typeface="Times New Roman"/>
                          <a:ea typeface="Times New Roman"/>
                          <a:cs typeface="Times New Roman"/>
                        </a:rPr>
                        <a:t>Уточнен-ный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Транспорт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0408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12554,5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4127,5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111117,4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17931,4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224977,5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38598,5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17,2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37334,8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2859,4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89307,4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6368,8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87924,3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24230,5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27,6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10411,0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5139,8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200,0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983990,6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513330,1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52,2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425202,0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209536,8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52,2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389657,3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230909,6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Дополнительное</a:t>
                      </a:r>
                      <a:r>
                        <a:rPr lang="ru-RU" sz="1200" b="0" i="0" u="none" strike="noStrike" baseline="0" dirty="0" smtClean="0">
                          <a:latin typeface="Arial Cyr"/>
                        </a:rPr>
                        <a:t> образование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109497,5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50601,5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570,0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549,1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96,3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17840,3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4134,4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41223,5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17598,7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102932,6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47685,3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46,3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92872,9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43901,8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47,3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10059,7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3783,5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37,6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86808" cy="4015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667302"/>
                <a:gridCol w="879225"/>
                <a:gridCol w="1069343"/>
                <a:gridCol w="670278"/>
              </a:tblGrid>
              <a:tr h="54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60177,4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30844,4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51,3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1772,0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1002,5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3414,3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2002,2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53727,1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26575,7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49,5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1264,0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78103,7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48682,0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62,3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78103,7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48682,0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62,3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2277,7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1626,5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71,4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2277,7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1626,5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71,4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1684087,6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749513,0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44,5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2209</Words>
  <PresentationFormat>Экран (4:3)</PresentationFormat>
  <Paragraphs>738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Worksheet</vt:lpstr>
      <vt:lpstr>Структура расходов бюджета города Воткинска исполнение за 1  полугодие 2017 года</vt:lpstr>
      <vt:lpstr>Структура доходов бюджета города Воткинска  исполнение за 1 полугодие 2017 года ДОХОДЫ ВСЕГО  789 037,9 тыс.руб.</vt:lpstr>
      <vt:lpstr>Общий объем доходов на 2017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2017 год  </vt:lpstr>
      <vt:lpstr>Слайд 8</vt:lpstr>
      <vt:lpstr>Слайд 9</vt:lpstr>
      <vt:lpstr>Об исполнении бюджетных ассигнований по муниципальным  программам и непрограммным  направлениям расходов Бюджета муниципального образования «Город Воткинск» на 2017 год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cp:lastModifiedBy>USER</cp:lastModifiedBy>
  <cp:revision>222</cp:revision>
  <dcterms:modified xsi:type="dcterms:W3CDTF">2017-09-21T13:17:42Z</dcterms:modified>
</cp:coreProperties>
</file>