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58" r:id="rId3"/>
    <p:sldId id="259" r:id="rId4"/>
    <p:sldId id="260" r:id="rId5"/>
    <p:sldId id="261" r:id="rId6"/>
    <p:sldId id="269" r:id="rId7"/>
    <p:sldId id="282" r:id="rId8"/>
    <p:sldId id="262" r:id="rId9"/>
    <p:sldId id="283" r:id="rId10"/>
    <p:sldId id="284" r:id="rId11"/>
    <p:sldId id="285" r:id="rId12"/>
    <p:sldId id="286" r:id="rId13"/>
    <p:sldId id="288" r:id="rId14"/>
    <p:sldId id="263" r:id="rId15"/>
    <p:sldId id="279" r:id="rId16"/>
    <p:sldId id="276" r:id="rId17"/>
    <p:sldId id="275" r:id="rId18"/>
    <p:sldId id="273" r:id="rId19"/>
    <p:sldId id="289" r:id="rId20"/>
    <p:sldId id="290" r:id="rId21"/>
    <p:sldId id="291" r:id="rId22"/>
    <p:sldId id="272" r:id="rId23"/>
    <p:sldId id="267" r:id="rId24"/>
    <p:sldId id="268" r:id="rId25"/>
    <p:sldId id="280" r:id="rId26"/>
    <p:sldId id="281" r:id="rId27"/>
  </p:sldIdLst>
  <p:sldSz cx="6858000" cy="9144000" type="screen4x3"/>
  <p:notesSz cx="6797675" cy="9928225"/>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674A8"/>
    <a:srgbClr val="0070C0"/>
    <a:srgbClr val="3784A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50" d="100"/>
          <a:sy n="50" d="100"/>
        </p:scale>
        <p:origin x="-2232" y="-6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2892"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B09C4F3-E79C-445F-B6F1-9FF29BF20E25}" type="datetimeFigureOut">
              <a:rPr lang="ru-RU" smtClean="0"/>
              <a:pPr/>
              <a:t>20.01.2025</a:t>
            </a:fld>
            <a:endParaRPr lang="ru-RU" dirty="0"/>
          </a:p>
        </p:txBody>
      </p:sp>
      <p:sp>
        <p:nvSpPr>
          <p:cNvPr id="4" name="Нижний колонтитул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A5C8490-ABBE-468B-BC02-60D56F69915E}" type="slidenum">
              <a:rPr lang="ru-RU" smtClean="0"/>
              <a:pPr/>
              <a:t>‹#›</a:t>
            </a:fld>
            <a:endParaRPr lang="ru-RU" dirty="0"/>
          </a:p>
        </p:txBody>
      </p:sp>
    </p:spTree>
    <p:extLst>
      <p:ext uri="{BB962C8B-B14F-4D97-AF65-F5344CB8AC3E}">
        <p14:creationId xmlns:p14="http://schemas.microsoft.com/office/powerpoint/2010/main" xmlns="" val="36831204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1/20/2025</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frprf.ru/zaymy/" TargetMode="External"/><Relationship Id="rId2" Type="http://schemas.openxmlformats.org/officeDocument/2006/relationships/hyperlink" Target="https://&#1074;&#1101;&#1073;.&#1088;&#1092;/podderzhka-monogorodov/finansovaya-podderzhka/"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madeinudmurtia.ru/udm/lgotnye-kredit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adeinudmurtia.ru/udm/finansirovanie-proektov-razvitiya-promyshlennykh-predpriyatiy/zaymy-subektam-promyshlennosti/" TargetMode="External"/><Relationship Id="rId2" Type="http://schemas.openxmlformats.org/officeDocument/2006/relationships/hyperlink" Target="https://madeinudmurtia.ru/udm/mikrozaymy-na-lgotnykh-usloviyakh/mikrozajmy/"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6858000" cy="9233297"/>
          </a:xfrm>
          <a:prstGeom prst="rect">
            <a:avLst/>
          </a:prstGeom>
          <a:solidFill>
            <a:srgbClr val="00B0F0"/>
          </a:solidFill>
        </p:spPr>
        <p:txBody>
          <a:bodyPr wrap="square" rtlCol="0">
            <a:spAutoFit/>
          </a:bodyPr>
          <a:lstStyle/>
          <a:p>
            <a:endParaRPr lang="ru-RU" dirty="0" smtClean="0">
              <a:solidFill>
                <a:srgbClr val="00B0F0"/>
              </a:solidFill>
            </a:endParaRP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5" name="Picture 2"/>
          <p:cNvPicPr>
            <a:picLocks noChangeAspect="1"/>
          </p:cNvPicPr>
          <p:nvPr/>
        </p:nvPicPr>
        <p:blipFill>
          <a:blip r:embed="rId2"/>
          <a:srcRect/>
          <a:stretch>
            <a:fillRect/>
          </a:stretch>
        </p:blipFill>
        <p:spPr>
          <a:xfrm>
            <a:off x="533400" y="-1524000"/>
            <a:ext cx="6324600" cy="10187321"/>
          </a:xfrm>
          <a:prstGeom prst="rect">
            <a:avLst/>
          </a:prstGeom>
        </p:spPr>
      </p:pic>
      <p:grpSp>
        <p:nvGrpSpPr>
          <p:cNvPr id="10" name="Group 3"/>
          <p:cNvGrpSpPr/>
          <p:nvPr/>
        </p:nvGrpSpPr>
        <p:grpSpPr>
          <a:xfrm rot="-5400000">
            <a:off x="1638299" y="4000499"/>
            <a:ext cx="5715001" cy="4724400"/>
            <a:chOff x="3709437" y="-1172518"/>
            <a:chExt cx="2735907" cy="7679703"/>
          </a:xfrm>
        </p:grpSpPr>
        <p:sp>
          <p:nvSpPr>
            <p:cNvPr id="11" name="Freeform 4"/>
            <p:cNvSpPr/>
            <p:nvPr/>
          </p:nvSpPr>
          <p:spPr>
            <a:xfrm>
              <a:off x="3709437" y="-1172518"/>
              <a:ext cx="2735907" cy="7679703"/>
            </a:xfrm>
            <a:custGeom>
              <a:avLst/>
              <a:gdLst/>
              <a:ahLst/>
              <a:cxnLst/>
              <a:rect l="l" t="t" r="r" b="b"/>
              <a:pathLst>
                <a:path w="6350000" h="6507187">
                  <a:moveTo>
                    <a:pt x="6350000" y="6507187"/>
                  </a:moveTo>
                  <a:lnTo>
                    <a:pt x="0" y="6507187"/>
                  </a:lnTo>
                  <a:lnTo>
                    <a:pt x="0" y="0"/>
                  </a:lnTo>
                  <a:lnTo>
                    <a:pt x="6350000" y="6507187"/>
                  </a:lnTo>
                  <a:close/>
                </a:path>
              </a:pathLst>
            </a:custGeom>
            <a:solidFill>
              <a:srgbClr val="FFFFFF"/>
            </a:solidFill>
          </p:spPr>
        </p:sp>
      </p:grpSp>
      <p:sp>
        <p:nvSpPr>
          <p:cNvPr id="12" name="TextBox 8"/>
          <p:cNvSpPr txBox="1"/>
          <p:nvPr/>
        </p:nvSpPr>
        <p:spPr>
          <a:xfrm>
            <a:off x="10700947" y="11536459"/>
            <a:ext cx="3587544" cy="3261143"/>
          </a:xfrm>
          <a:prstGeom prst="rect">
            <a:avLst/>
          </a:prstGeom>
        </p:spPr>
        <p:txBody>
          <a:bodyPr lIns="50800" tIns="50800" rIns="50800" bIns="50800" rtlCol="0" anchor="ctr"/>
          <a:lstStyle/>
          <a:p>
            <a:pPr algn="ctr">
              <a:lnSpc>
                <a:spcPts val="2659"/>
              </a:lnSpc>
              <a:spcBef>
                <a:spcPct val="0"/>
              </a:spcBef>
            </a:pPr>
            <a:endParaRPr/>
          </a:p>
        </p:txBody>
      </p:sp>
      <p:sp>
        <p:nvSpPr>
          <p:cNvPr id="13" name="TextBox 8"/>
          <p:cNvSpPr txBox="1"/>
          <p:nvPr/>
        </p:nvSpPr>
        <p:spPr>
          <a:xfrm>
            <a:off x="10853347" y="11688859"/>
            <a:ext cx="3587544" cy="3261143"/>
          </a:xfrm>
          <a:prstGeom prst="rect">
            <a:avLst/>
          </a:prstGeom>
        </p:spPr>
        <p:txBody>
          <a:bodyPr lIns="50800" tIns="50800" rIns="50800" bIns="50800" rtlCol="0" anchor="ctr"/>
          <a:lstStyle/>
          <a:p>
            <a:pPr algn="ctr">
              <a:lnSpc>
                <a:spcPts val="2659"/>
              </a:lnSpc>
              <a:spcBef>
                <a:spcPct val="0"/>
              </a:spcBef>
            </a:pPr>
            <a:endParaRPr/>
          </a:p>
        </p:txBody>
      </p:sp>
      <p:sp>
        <p:nvSpPr>
          <p:cNvPr id="14" name="Заголовок 13"/>
          <p:cNvSpPr>
            <a:spLocks noGrp="1"/>
          </p:cNvSpPr>
          <p:nvPr>
            <p:ph type="ctrTitle"/>
          </p:nvPr>
        </p:nvSpPr>
        <p:spPr>
          <a:xfrm>
            <a:off x="514350" y="0"/>
            <a:ext cx="5829300" cy="8839200"/>
          </a:xfrm>
        </p:spPr>
        <p:txBody>
          <a:bodyPr>
            <a:normAutofit fontScale="90000"/>
          </a:bodyPr>
          <a:lstStyle/>
          <a:p>
            <a:pPr algn="l"/>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smtClean="0">
                <a:solidFill>
                  <a:schemeClr val="bg1"/>
                </a:solidFill>
              </a:rPr>
              <a:t>ИНВЕСТИЦИОННЫЙ</a:t>
            </a:r>
            <a:br>
              <a:rPr lang="ru-RU" sz="2400" b="1" dirty="0" smtClean="0">
                <a:solidFill>
                  <a:schemeClr val="bg1"/>
                </a:solidFill>
              </a:rPr>
            </a:br>
            <a:r>
              <a:rPr lang="ru-RU" sz="4000" b="1" dirty="0" smtClean="0">
                <a:solidFill>
                  <a:schemeClr val="bg1"/>
                </a:solidFill>
              </a:rPr>
              <a:t>ПАСПОРТ ВОТКИНСКА</a:t>
            </a:r>
            <a:br>
              <a:rPr lang="ru-RU" sz="4000" b="1" dirty="0" smtClean="0">
                <a:solidFill>
                  <a:schemeClr val="bg1"/>
                </a:solidFill>
              </a:rPr>
            </a:b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en-US" sz="4000" dirty="0" smtClean="0">
                <a:solidFill>
                  <a:srgbClr val="FF0000"/>
                </a:solidFill>
              </a:rPr>
              <a:t>#</a:t>
            </a:r>
            <a:r>
              <a:rPr lang="ru-RU" sz="4000" dirty="0" smtClean="0">
                <a:solidFill>
                  <a:srgbClr val="FF0000"/>
                </a:solidFill>
              </a:rPr>
              <a:t> </a:t>
            </a:r>
            <a:r>
              <a:rPr lang="ru-RU" sz="4000" b="1" dirty="0" smtClean="0">
                <a:solidFill>
                  <a:schemeClr val="bg1"/>
                </a:solidFill>
              </a:rPr>
              <a:t>Время</a:t>
            </a:r>
            <a:r>
              <a:rPr lang="ru-RU" sz="4000" b="1" dirty="0" smtClean="0"/>
              <a:t> </a:t>
            </a:r>
            <a:r>
              <a:rPr lang="ru-RU" sz="3100" b="1" dirty="0" smtClean="0">
                <a:solidFill>
                  <a:srgbClr val="FF0000"/>
                </a:solidFill>
                <a:latin typeface="Bookman Old Style" pitchFamily="18" charset="0"/>
              </a:rPr>
              <a:t>инвестировать </a:t>
            </a:r>
            <a:br>
              <a:rPr lang="ru-RU" sz="3100" b="1" dirty="0" smtClean="0">
                <a:solidFill>
                  <a:srgbClr val="FF0000"/>
                </a:solidFill>
                <a:latin typeface="Bookman Old Style" pitchFamily="18" charset="0"/>
              </a:rPr>
            </a:br>
            <a:r>
              <a:rPr lang="ru-RU" sz="3100" b="1" dirty="0" smtClean="0">
                <a:solidFill>
                  <a:srgbClr val="FF0000"/>
                </a:solidFill>
                <a:latin typeface="Bookman Old Style" pitchFamily="18" charset="0"/>
              </a:rPr>
              <a:t>в Воткинск!</a:t>
            </a:r>
            <a:r>
              <a:rPr lang="ru-RU" sz="2700" b="1" i="1" dirty="0" smtClean="0"/>
              <a:t/>
            </a:r>
            <a:br>
              <a:rPr lang="ru-RU" sz="2700" b="1" i="1" dirty="0" smtClean="0"/>
            </a:br>
            <a:r>
              <a:rPr lang="ru-RU" sz="4000" b="1" dirty="0" smtClean="0"/>
              <a:t/>
            </a:r>
            <a:br>
              <a:rPr lang="ru-RU" sz="4000" b="1" dirty="0" smtClean="0"/>
            </a:br>
            <a:r>
              <a:rPr lang="ru-RU" sz="4000" b="1" dirty="0" smtClean="0"/>
              <a:t>                       </a:t>
            </a:r>
            <a:r>
              <a:rPr lang="ru-RU" sz="4000" b="1" dirty="0" smtClean="0">
                <a:solidFill>
                  <a:srgbClr val="0070C0"/>
                </a:solidFill>
              </a:rPr>
              <a:t>2024</a:t>
            </a:r>
            <a:endParaRPr lang="ru-RU" sz="4000" b="1" dirty="0">
              <a:solidFill>
                <a:srgbClr val="0070C0"/>
              </a:solidFill>
            </a:endParaRPr>
          </a:p>
        </p:txBody>
      </p:sp>
      <p:grpSp>
        <p:nvGrpSpPr>
          <p:cNvPr id="15" name="Group 5"/>
          <p:cNvGrpSpPr/>
          <p:nvPr/>
        </p:nvGrpSpPr>
        <p:grpSpPr>
          <a:xfrm>
            <a:off x="5214950" y="3505200"/>
            <a:ext cx="1490650" cy="1495428"/>
            <a:chOff x="0" y="0"/>
            <a:chExt cx="2846088" cy="2846088"/>
          </a:xfrm>
        </p:grpSpPr>
        <p:grpSp>
          <p:nvGrpSpPr>
            <p:cNvPr id="16" name="Group 6"/>
            <p:cNvGrpSpPr/>
            <p:nvPr/>
          </p:nvGrpSpPr>
          <p:grpSpPr>
            <a:xfrm>
              <a:off x="6348" y="0"/>
              <a:ext cx="2833388" cy="2846088"/>
              <a:chOff x="1813" y="0"/>
              <a:chExt cx="809173" cy="812800"/>
            </a:xfrm>
          </p:grpSpPr>
          <p:sp>
            <p:nvSpPr>
              <p:cNvPr id="18"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9"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17" name="Picture 9"/>
            <p:cNvPicPr>
              <a:picLocks noChangeAspect="1"/>
            </p:cNvPicPr>
            <p:nvPr/>
          </p:nvPicPr>
          <p:blipFill>
            <a:blip r:embed="rId3" cstate="print"/>
            <a:srcRect/>
            <a:stretch>
              <a:fillRect/>
            </a:stretch>
          </p:blipFill>
          <p:spPr>
            <a:xfrm>
              <a:off x="478577" y="163754"/>
              <a:ext cx="1888935" cy="251858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ПРОМЫШЛЕННОСТЬ</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533400" y="1143000"/>
            <a:ext cx="5981700" cy="7543800"/>
          </a:xfrm>
        </p:spPr>
        <p:txBody>
          <a:bodyPr>
            <a:normAutofit/>
          </a:bodyPr>
          <a:lstStyle/>
          <a:p>
            <a:pPr marL="0" indent="360363" algn="just">
              <a:buNone/>
            </a:pP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Основой экономического развития города является промышленность, которая специализируется на машиностроении. На предприятиях Воткинска производят специальную технику, оборудование для нефтяной и газовой промышленности, электротехническое оборудование, оборудование для атомной промышленности, потребительские товары и многое другое.</a:t>
            </a:r>
          </a:p>
          <a:p>
            <a:pPr marL="0" indent="360363" algn="just">
              <a:buNone/>
            </a:pPr>
            <a:r>
              <a:rPr lang="ru-RU" sz="1400" b="1" dirty="0" smtClean="0">
                <a:latin typeface="Times New Roman" pitchFamily="18" charset="0"/>
                <a:cs typeface="Times New Roman" pitchFamily="18" charset="0"/>
              </a:rPr>
              <a:t>Воткинск – моногород. </a:t>
            </a:r>
            <a:r>
              <a:rPr lang="ru-RU" sz="1400" dirty="0" smtClean="0">
                <a:latin typeface="Times New Roman" pitchFamily="18" charset="0"/>
                <a:cs typeface="Times New Roman" pitchFamily="18" charset="0"/>
              </a:rPr>
              <a:t>АО «Воткинский завод» является градообразующим предприятием и от его деятельности в первую очередь зависит экономика города. Доля продукции  градообразующего предприятия составляет 76 % всего  промышленного производства города, на предприятии работает в пределах 30% экономически активного населения города, завод обеспечивает 45-49%  собственных доходов городского бюджета. </a:t>
            </a:r>
          </a:p>
          <a:p>
            <a:pPr marL="0" indent="360363" algn="just">
              <a:buNone/>
            </a:pPr>
            <a:r>
              <a:rPr lang="ru-RU" sz="1400" dirty="0" smtClean="0">
                <a:latin typeface="Times New Roman" pitchFamily="18" charset="0"/>
                <a:cs typeface="Times New Roman" pitchFamily="18" charset="0"/>
              </a:rPr>
              <a:t>Спектр хозяйственной деятельности города Воткинска дополняет ряд предприятий машиностроения, пищевой промышленности и стройиндустрии.</a:t>
            </a:r>
          </a:p>
          <a:p>
            <a:pPr marL="0" indent="360363" algn="just">
              <a:buNone/>
            </a:pPr>
            <a:r>
              <a:rPr lang="ru-RU" sz="1400" dirty="0" smtClean="0">
                <a:latin typeface="Times New Roman" pitchFamily="18" charset="0"/>
                <a:cs typeface="Times New Roman" pitchFamily="18" charset="0"/>
              </a:rPr>
              <a:t>Помимо градообразующего предприятия в городе работают такие крупные промышленные предприятия как ООО «Завод нефтегазового оборудования «Техновек», ООО «Электротехнический завод «Вектор», ОАО «Воткинская Промышленная Компания», ЗАО «Базальтовое волокно», АО «Технология», ОАО «Воткинский хлебокомбинат», ОАО «Пищекомбинат «Воткинский», ОАО «Воткинскмолоко», АО «Торговый дом «Воткинский завод» и другие.</a:t>
            </a:r>
          </a:p>
          <a:p>
            <a:pPr marL="0" indent="360363" algn="just">
              <a:buNone/>
            </a:pPr>
            <a:endParaRPr lang="ru-RU" sz="1400" b="1" dirty="0" smtClean="0">
              <a:latin typeface="Times New Roman" pitchFamily="18" charset="0"/>
              <a:cs typeface="Times New Roman" pitchFamily="18" charset="0"/>
            </a:endParaRPr>
          </a:p>
          <a:p>
            <a:pPr marL="0" indent="360363" algn="just">
              <a:buNone/>
            </a:pPr>
            <a:endParaRPr lang="ru-RU" sz="1400" b="1" dirty="0" smtClean="0">
              <a:latin typeface="Times New Roman" pitchFamily="18" charset="0"/>
              <a:cs typeface="Times New Roman" pitchFamily="18" charset="0"/>
            </a:endParaRPr>
          </a:p>
          <a:p>
            <a:pPr marL="0" indent="360363" algn="ctr">
              <a:buNone/>
            </a:pPr>
            <a:r>
              <a:rPr lang="ru-RU" sz="1400" b="1" dirty="0" smtClean="0">
                <a:latin typeface="Times New Roman" pitchFamily="18" charset="0"/>
                <a:cs typeface="Times New Roman" pitchFamily="18" charset="0"/>
              </a:rPr>
              <a:t>Структура промышленного производства</a:t>
            </a:r>
            <a:r>
              <a:rPr lang="en-US" sz="1400" b="1" dirty="0" smtClean="0">
                <a:latin typeface="Times New Roman" pitchFamily="18" charset="0"/>
                <a:cs typeface="Times New Roman" pitchFamily="18" charset="0"/>
              </a:rPr>
              <a:t>:</a:t>
            </a:r>
            <a:endParaRPr lang="ru-RU" sz="1400" b="1" dirty="0" smtClean="0">
              <a:latin typeface="Times New Roman" pitchFamily="18" charset="0"/>
              <a:cs typeface="Times New Roman" pitchFamily="18" charset="0"/>
            </a:endParaRPr>
          </a:p>
          <a:p>
            <a:pPr marL="0" indent="360363" algn="ctr">
              <a:buNone/>
            </a:pPr>
            <a:r>
              <a:rPr lang="ru-RU" sz="1400" dirty="0" smtClean="0">
                <a:latin typeface="Times New Roman" pitchFamily="18" charset="0"/>
                <a:cs typeface="Times New Roman" pitchFamily="18" charset="0"/>
              </a:rPr>
              <a:t>машиностроение и металлообработка – 88%</a:t>
            </a:r>
          </a:p>
          <a:p>
            <a:pPr marL="0" indent="360363" algn="ctr">
              <a:buNone/>
            </a:pPr>
            <a:r>
              <a:rPr lang="ru-RU" sz="1400" dirty="0" smtClean="0">
                <a:latin typeface="Times New Roman" pitchFamily="18" charset="0"/>
                <a:cs typeface="Times New Roman" pitchFamily="18" charset="0"/>
              </a:rPr>
              <a:t>пищевая промышленность  - 9,0%</a:t>
            </a:r>
          </a:p>
          <a:p>
            <a:pPr marL="0" indent="360363" algn="ctr">
              <a:buNone/>
            </a:pPr>
            <a:r>
              <a:rPr lang="ru-RU" sz="1400" dirty="0" smtClean="0">
                <a:latin typeface="Times New Roman" pitchFamily="18" charset="0"/>
                <a:cs typeface="Times New Roman" pitchFamily="18" charset="0"/>
              </a:rPr>
              <a:t>производство строительных материалов – 0,8 %</a:t>
            </a:r>
          </a:p>
          <a:p>
            <a:pPr marL="0" indent="360363" algn="ctr">
              <a:buNone/>
            </a:pPr>
            <a:r>
              <a:rPr lang="ru-RU" sz="1400" dirty="0" smtClean="0">
                <a:latin typeface="Times New Roman" pitchFamily="18" charset="0"/>
                <a:cs typeface="Times New Roman" pitchFamily="18" charset="0"/>
              </a:rPr>
              <a:t>прочие отрасли  - 2,2 %</a:t>
            </a:r>
          </a:p>
          <a:p>
            <a:pPr algn="ctr"/>
            <a:endParaRPr lang="ru-RU" sz="1400" dirty="0" smtClean="0">
              <a:latin typeface="Times New Roman" pitchFamily="18" charset="0"/>
              <a:cs typeface="Times New Roman" pitchFamily="18" charset="0"/>
            </a:endParaRPr>
          </a:p>
          <a:p>
            <a:pPr marL="0" indent="355600" algn="ctr">
              <a:buNone/>
            </a:pPr>
            <a:endParaRPr lang="ru-RU" sz="1400" b="1" dirty="0" smtClean="0">
              <a:latin typeface="Times New Roman" pitchFamily="18" charset="0"/>
              <a:cs typeface="Times New Roman" pitchFamily="18" charset="0"/>
            </a:endParaRPr>
          </a:p>
        </p:txBody>
      </p:sp>
      <p:grpSp>
        <p:nvGrpSpPr>
          <p:cNvPr id="4"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5" name="Group 5"/>
          <p:cNvGrpSpPr/>
          <p:nvPr/>
        </p:nvGrpSpPr>
        <p:grpSpPr>
          <a:xfrm>
            <a:off x="5943600" y="228600"/>
            <a:ext cx="685800" cy="762000"/>
            <a:chOff x="0" y="0"/>
            <a:chExt cx="2846088" cy="2846088"/>
          </a:xfrm>
        </p:grpSpPr>
        <p:grpSp>
          <p:nvGrpSpPr>
            <p:cNvPr id="7"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МАЛЫЙ И СРЕДНИЙ БИЗНЕС</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533400" y="1143000"/>
            <a:ext cx="5981700" cy="7543800"/>
          </a:xfrm>
        </p:spPr>
        <p:txBody>
          <a:bodyPr>
            <a:normAutofit/>
          </a:bodyPr>
          <a:lstStyle/>
          <a:p>
            <a:pPr marL="0" indent="360363" algn="just">
              <a:buNone/>
            </a:pPr>
            <a:r>
              <a:rPr lang="ru-RU" sz="1400" dirty="0" smtClean="0">
                <a:latin typeface="Times New Roman" pitchFamily="18" charset="0"/>
                <a:cs typeface="Times New Roman" pitchFamily="18" charset="0"/>
              </a:rPr>
              <a:t>Развитие малого среднего предпринимательства  - важнейшее направление социально-экономического развития  города Воткинска.</a:t>
            </a:r>
          </a:p>
          <a:p>
            <a:pPr marL="0" indent="360363" algn="just">
              <a:buNone/>
            </a:pPr>
            <a:r>
              <a:rPr lang="ru-RU" sz="1400" dirty="0" smtClean="0">
                <a:latin typeface="Times New Roman" pitchFamily="18" charset="0"/>
                <a:cs typeface="Times New Roman" pitchFamily="18" charset="0"/>
              </a:rPr>
              <a:t>Доля численности работников субъектов МСП в общей численности занятых в экономике города   -  32%.</a:t>
            </a:r>
          </a:p>
          <a:p>
            <a:pPr marL="0" indent="360363" algn="just">
              <a:buNone/>
            </a:pP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Численность субъектов МСП  2934, в том числе:</a:t>
            </a:r>
          </a:p>
          <a:p>
            <a:pPr marL="269875" indent="90488" algn="just"/>
            <a:r>
              <a:rPr lang="ru-RU" sz="1400" dirty="0" smtClean="0">
                <a:latin typeface="Times New Roman" pitchFamily="18" charset="0"/>
                <a:cs typeface="Times New Roman" pitchFamily="18" charset="0"/>
              </a:rPr>
              <a:t>средних предприятий -8;</a:t>
            </a:r>
          </a:p>
          <a:p>
            <a:pPr marL="269875" indent="90488" algn="just"/>
            <a:r>
              <a:rPr lang="ru-RU" sz="1400" dirty="0" smtClean="0">
                <a:latin typeface="Times New Roman" pitchFamily="18" charset="0"/>
                <a:cs typeface="Times New Roman" pitchFamily="18" charset="0"/>
              </a:rPr>
              <a:t>малых и микропредприятий - 750;</a:t>
            </a:r>
          </a:p>
          <a:p>
            <a:pPr marL="269875" indent="90488" algn="just"/>
            <a:r>
              <a:rPr lang="ru-RU" sz="1400" dirty="0" smtClean="0">
                <a:latin typeface="Times New Roman" pitchFamily="18" charset="0"/>
                <a:cs typeface="Times New Roman" pitchFamily="18" charset="0"/>
              </a:rPr>
              <a:t>индивидуальных предпринимателей -2176.</a:t>
            </a:r>
          </a:p>
          <a:p>
            <a:pPr marL="0" indent="360363" algn="just">
              <a:buNone/>
            </a:pP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Самозанятых граждан -  5332</a:t>
            </a: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ctr">
              <a:buNone/>
            </a:pPr>
            <a:r>
              <a:rPr lang="ru-RU" sz="1400" b="1" dirty="0" smtClean="0">
                <a:latin typeface="Times New Roman" pitchFamily="18" charset="0"/>
                <a:cs typeface="Times New Roman" pitchFamily="18" charset="0"/>
              </a:rPr>
              <a:t>Структура МСП:</a:t>
            </a:r>
            <a:endParaRPr lang="ru-RU" sz="1400" dirty="0" smtClean="0">
              <a:latin typeface="Times New Roman" pitchFamily="18" charset="0"/>
              <a:cs typeface="Times New Roman" pitchFamily="18" charset="0"/>
            </a:endParaRPr>
          </a:p>
          <a:p>
            <a:pPr marL="0" indent="360363" algn="ctr">
              <a:buNone/>
            </a:pPr>
            <a:r>
              <a:rPr lang="ru-RU" sz="1400" dirty="0" smtClean="0">
                <a:latin typeface="Times New Roman" pitchFamily="18" charset="0"/>
                <a:cs typeface="Times New Roman" pitchFamily="18" charset="0"/>
              </a:rPr>
              <a:t>35,4% - оптовая/розничная торговля</a:t>
            </a:r>
          </a:p>
          <a:p>
            <a:pPr marL="0" indent="360363" algn="ctr">
              <a:buNone/>
            </a:pPr>
            <a:r>
              <a:rPr lang="ru-RU" sz="1400" dirty="0" smtClean="0">
                <a:latin typeface="Times New Roman" pitchFamily="18" charset="0"/>
                <a:cs typeface="Times New Roman" pitchFamily="18" charset="0"/>
              </a:rPr>
              <a:t>10% - обрабатывающее производство</a:t>
            </a:r>
          </a:p>
          <a:p>
            <a:pPr marL="0" indent="360363" algn="ctr">
              <a:buNone/>
            </a:pPr>
            <a:r>
              <a:rPr lang="ru-RU" sz="1400" dirty="0" smtClean="0">
                <a:latin typeface="Times New Roman" pitchFamily="18" charset="0"/>
                <a:cs typeface="Times New Roman" pitchFamily="18" charset="0"/>
              </a:rPr>
              <a:t>9,4% - транспорт</a:t>
            </a:r>
          </a:p>
          <a:p>
            <a:pPr marL="0" indent="360363" algn="ctr">
              <a:buNone/>
            </a:pPr>
            <a:r>
              <a:rPr lang="ru-RU" sz="1400" dirty="0" smtClean="0">
                <a:latin typeface="Times New Roman" pitchFamily="18" charset="0"/>
                <a:cs typeface="Times New Roman" pitchFamily="18" charset="0"/>
              </a:rPr>
              <a:t>8,7% - строительство</a:t>
            </a:r>
          </a:p>
          <a:p>
            <a:pPr marL="0" indent="360363" algn="ctr">
              <a:buNone/>
            </a:pPr>
            <a:r>
              <a:rPr lang="ru-RU" sz="1400" dirty="0" smtClean="0">
                <a:latin typeface="Times New Roman" pitchFamily="18" charset="0"/>
                <a:cs typeface="Times New Roman" pitchFamily="18" charset="0"/>
              </a:rPr>
              <a:t>3,3% - гостиницы и общественное питание</a:t>
            </a:r>
          </a:p>
          <a:p>
            <a:pPr marL="0" indent="360363" algn="ctr">
              <a:buNone/>
            </a:pPr>
            <a:r>
              <a:rPr lang="ru-RU" sz="1400" dirty="0" smtClean="0">
                <a:latin typeface="Times New Roman" pitchFamily="18" charset="0"/>
                <a:cs typeface="Times New Roman" pitchFamily="18" charset="0"/>
              </a:rPr>
              <a:t>1,5% - сельское хозяйство </a:t>
            </a:r>
          </a:p>
          <a:p>
            <a:pPr marL="0" indent="360363" algn="ctr">
              <a:buNone/>
            </a:pPr>
            <a:r>
              <a:rPr lang="ru-RU" sz="1400" dirty="0" smtClean="0">
                <a:latin typeface="Times New Roman" pitchFamily="18" charset="0"/>
                <a:cs typeface="Times New Roman" pitchFamily="18" charset="0"/>
              </a:rPr>
              <a:t>31,7% - прочие виды деятельности</a:t>
            </a:r>
          </a:p>
          <a:p>
            <a:pPr algn="ctr"/>
            <a:endParaRPr lang="ru-RU" sz="1400" dirty="0" smtClean="0">
              <a:latin typeface="Times New Roman" pitchFamily="18" charset="0"/>
              <a:cs typeface="Times New Roman" pitchFamily="18" charset="0"/>
            </a:endParaRPr>
          </a:p>
          <a:p>
            <a:pPr marL="0" indent="355600" algn="ctr">
              <a:buNone/>
            </a:pPr>
            <a:endParaRPr lang="ru-RU" sz="1400" b="1" dirty="0" smtClean="0">
              <a:latin typeface="Times New Roman" pitchFamily="18" charset="0"/>
              <a:cs typeface="Times New Roman" pitchFamily="18" charset="0"/>
            </a:endParaRPr>
          </a:p>
        </p:txBody>
      </p:sp>
      <p:grpSp>
        <p:nvGrpSpPr>
          <p:cNvPr id="4"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5" name="Group 5"/>
          <p:cNvGrpSpPr/>
          <p:nvPr/>
        </p:nvGrpSpPr>
        <p:grpSpPr>
          <a:xfrm>
            <a:off x="5943600" y="228600"/>
            <a:ext cx="685800" cy="762000"/>
            <a:chOff x="0" y="0"/>
            <a:chExt cx="2846088" cy="2846088"/>
          </a:xfrm>
        </p:grpSpPr>
        <p:grpSp>
          <p:nvGrpSpPr>
            <p:cNvPr id="7"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РАЗВИТИЕ ТУРИЗМА</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8" y="1000100"/>
            <a:ext cx="6286544" cy="7215238"/>
          </a:xfrm>
        </p:spPr>
        <p:txBody>
          <a:bodyPr>
            <a:normAutofit fontScale="92500"/>
          </a:bodyPr>
          <a:lstStyle/>
          <a:p>
            <a:pPr algn="ctr">
              <a:buNone/>
            </a:pPr>
            <a:r>
              <a:rPr lang="ru-RU" sz="2000" b="1" dirty="0" smtClean="0">
                <a:latin typeface="Times New Roman" pitchFamily="18" charset="0"/>
                <a:cs typeface="Times New Roman" pitchFamily="18" charset="0"/>
              </a:rPr>
              <a:t>Туризм — это больше, чем путешествие</a:t>
            </a:r>
            <a:r>
              <a:rPr lang="ru-RU" sz="2000" dirty="0" smtClean="0">
                <a:latin typeface="Times New Roman" pitchFamily="18" charset="0"/>
                <a:cs typeface="Times New Roman" pitchFamily="18" charset="0"/>
              </a:rPr>
              <a:t>. </a:t>
            </a:r>
          </a:p>
          <a:p>
            <a:pPr algn="ctr">
              <a:lnSpc>
                <a:spcPct val="134000"/>
              </a:lnSpc>
              <a:spcBef>
                <a:spcPts val="0"/>
              </a:spcBef>
              <a:buNone/>
            </a:pPr>
            <a:r>
              <a:rPr lang="ru-RU" sz="1400" dirty="0" smtClean="0">
                <a:latin typeface="Times New Roman" pitchFamily="18" charset="0"/>
                <a:cs typeface="Times New Roman" pitchFamily="18" charset="0"/>
              </a:rPr>
              <a:t>Это познание, приобретение навыков, полезные знакомства.</a:t>
            </a:r>
          </a:p>
          <a:p>
            <a:pPr algn="just">
              <a:buNone/>
            </a:pPr>
            <a:r>
              <a:rPr lang="ru-RU" sz="1400" dirty="0" smtClean="0">
                <a:latin typeface="Times New Roman" pitchFamily="18" charset="0"/>
                <a:cs typeface="Times New Roman" pitchFamily="18" charset="0"/>
              </a:rPr>
              <a:t>1.Для еще большего увеличения туристического потока  была подана заявка на конкурс «Лучшие муниципальные проекты в Удмуртской Республике» с проектом «Развиваем туризм – влюбляем в Воткинск». Проект занял призовое место и получил сертификат на сумму 600 тыс.рублей на реализацию проекта «Музыкальная дорога». Реализация проекта запланирована на 2025 год. </a:t>
            </a:r>
          </a:p>
          <a:p>
            <a:pPr algn="just">
              <a:buNone/>
            </a:pPr>
            <a:r>
              <a:rPr lang="ru-RU" sz="1400" dirty="0" smtClean="0">
                <a:latin typeface="Times New Roman" pitchFamily="18" charset="0"/>
                <a:cs typeface="Times New Roman" pitchFamily="18" charset="0"/>
              </a:rPr>
              <a:t>2. Запуск информационного тура </a:t>
            </a:r>
            <a:r>
              <a:rPr lang="ru-RU" sz="1400" dirty="0" smtClean="0">
                <a:latin typeface="Times New Roman" pitchFamily="18" charset="0"/>
                <a:cs typeface="Times New Roman" pitchFamily="18" charset="0"/>
              </a:rPr>
              <a:t>ретропоезд</a:t>
            </a:r>
            <a:r>
              <a:rPr lang="ru-RU" sz="1400" dirty="0" smtClean="0">
                <a:latin typeface="Times New Roman" pitchFamily="18" charset="0"/>
                <a:cs typeface="Times New Roman" pitchFamily="18" charset="0"/>
              </a:rPr>
              <a:t> «Чайковский экспресс», уникальный тематический поезд на паровой тяге, подготовленный специально для путешествия. </a:t>
            </a:r>
          </a:p>
          <a:p>
            <a:pPr algn="just">
              <a:buNone/>
            </a:pPr>
            <a:r>
              <a:rPr lang="ru-RU" sz="1400" dirty="0" smtClean="0">
                <a:latin typeface="Times New Roman" pitchFamily="18" charset="0"/>
                <a:cs typeface="Times New Roman" pitchFamily="18" charset="0"/>
              </a:rPr>
              <a:t>3. Открытие частного музея медицины.</a:t>
            </a:r>
          </a:p>
          <a:p>
            <a:pPr algn="just">
              <a:buNone/>
            </a:pPr>
            <a:r>
              <a:rPr lang="ru-RU" sz="1400" dirty="0" smtClean="0">
                <a:latin typeface="Times New Roman" pitchFamily="18" charset="0"/>
                <a:cs typeface="Times New Roman" pitchFamily="18" charset="0"/>
              </a:rPr>
              <a:t>4. Открытие </a:t>
            </a:r>
            <a:r>
              <a:rPr lang="ru-RU" sz="1400" dirty="0" smtClean="0">
                <a:latin typeface="Times New Roman" pitchFamily="18" charset="0"/>
                <a:cs typeface="Times New Roman" pitchFamily="18" charset="0"/>
              </a:rPr>
              <a:t>мультисенсорного</a:t>
            </a:r>
            <a:r>
              <a:rPr lang="ru-RU" sz="1400" dirty="0" smtClean="0">
                <a:latin typeface="Times New Roman" pitchFamily="18" charset="0"/>
                <a:cs typeface="Times New Roman" pitchFamily="18" charset="0"/>
              </a:rPr>
              <a:t> музея для детей «Щелкунчик» в ГМАК «Музей-усадьба П.И. Чайковского</a:t>
            </a:r>
            <a:r>
              <a:rPr lang="ru-RU" sz="1400" b="1"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algn="just">
              <a:buNone/>
            </a:pPr>
            <a:r>
              <a:rPr lang="ru-RU" sz="1400" dirty="0" smtClean="0">
                <a:latin typeface="Times New Roman" pitchFamily="18" charset="0"/>
                <a:cs typeface="Times New Roman" pitchFamily="18" charset="0"/>
              </a:rPr>
              <a:t>5</a:t>
            </a:r>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Город Воткинск в четвертый раз стал победителем во Всероссийском конкурсе лучших проектов создания комфортной городской среды во Всероссийском конкурсе с проектом «Сила музыки и ветра». Реализация  проекта запланирована на 2025 год. </a:t>
            </a:r>
          </a:p>
          <a:p>
            <a:pPr algn="just">
              <a:buNone/>
            </a:pPr>
            <a:r>
              <a:rPr lang="ru-RU" sz="1400" dirty="0" smtClean="0">
                <a:latin typeface="Times New Roman" pitchFamily="18" charset="0"/>
                <a:cs typeface="Times New Roman" pitchFamily="18" charset="0"/>
              </a:rPr>
              <a:t>6. Получение единых субсидий </a:t>
            </a:r>
            <a:r>
              <a:rPr lang="ru-RU" sz="1400" dirty="0" smtClean="0">
                <a:latin typeface="Times New Roman" pitchFamily="18" charset="0"/>
                <a:cs typeface="Times New Roman" pitchFamily="18" charset="0"/>
              </a:rPr>
              <a:t>бизнес-сообществом</a:t>
            </a:r>
            <a:r>
              <a:rPr lang="ru-RU" sz="1400" dirty="0" smtClean="0">
                <a:latin typeface="Times New Roman" pitchFamily="18" charset="0"/>
                <a:cs typeface="Times New Roman" pitchFamily="18" charset="0"/>
              </a:rPr>
              <a:t>:</a:t>
            </a:r>
          </a:p>
          <a:p>
            <a:pPr algn="just">
              <a:buFontTx/>
              <a:buChar char="-"/>
            </a:pPr>
            <a:r>
              <a:rPr lang="ru-RU" sz="1400" b="1" dirty="0" smtClean="0">
                <a:latin typeface="Times New Roman" pitchFamily="18" charset="0"/>
                <a:cs typeface="Times New Roman" pitchFamily="18" charset="0"/>
              </a:rPr>
              <a:t>Федеральная субсидия</a:t>
            </a:r>
            <a:r>
              <a:rPr lang="ru-RU" sz="1400" dirty="0" smtClean="0">
                <a:latin typeface="Times New Roman" pitchFamily="18" charset="0"/>
                <a:cs typeface="Times New Roman" pitchFamily="18" charset="0"/>
              </a:rPr>
              <a:t>: 2 проекта по созданию модульных некапитальных</a:t>
            </a:r>
          </a:p>
          <a:p>
            <a:pPr algn="just">
              <a:buNone/>
            </a:pPr>
            <a:r>
              <a:rPr lang="ru-RU" sz="1400" dirty="0" smtClean="0">
                <a:latin typeface="Times New Roman" pitchFamily="18" charset="0"/>
                <a:cs typeface="Times New Roman" pitchFamily="18" charset="0"/>
              </a:rPr>
              <a:t>средств размещения: ООО «</a:t>
            </a:r>
            <a:r>
              <a:rPr lang="ru-RU" sz="1400" dirty="0" smtClean="0">
                <a:latin typeface="Times New Roman" pitchFamily="18" charset="0"/>
                <a:cs typeface="Times New Roman" pitchFamily="18" charset="0"/>
              </a:rPr>
              <a:t>ПаркузГрупп</a:t>
            </a:r>
            <a:r>
              <a:rPr lang="ru-RU" sz="1400" dirty="0" smtClean="0">
                <a:latin typeface="Times New Roman" pitchFamily="18" charset="0"/>
                <a:cs typeface="Times New Roman" pitchFamily="18" charset="0"/>
              </a:rPr>
              <a:t>» - на 34 номера и ООО «Челси» на 15</a:t>
            </a:r>
          </a:p>
          <a:p>
            <a:pPr algn="just">
              <a:buNone/>
            </a:pPr>
            <a:r>
              <a:rPr lang="ru-RU" sz="1400" dirty="0" smtClean="0">
                <a:latin typeface="Times New Roman" pitchFamily="18" charset="0"/>
                <a:cs typeface="Times New Roman" pitchFamily="18" charset="0"/>
              </a:rPr>
              <a:t>номеров. </a:t>
            </a:r>
          </a:p>
          <a:p>
            <a:pPr algn="just">
              <a:buNone/>
            </a:pPr>
            <a:r>
              <a:rPr lang="ru-RU" sz="1400" dirty="0" smtClean="0">
                <a:latin typeface="Times New Roman" pitchFamily="18" charset="0"/>
                <a:cs typeface="Times New Roman" pitchFamily="18" charset="0"/>
              </a:rPr>
              <a:t> - </a:t>
            </a:r>
            <a:r>
              <a:rPr lang="ru-RU" sz="1400" b="1" dirty="0" smtClean="0">
                <a:latin typeface="Times New Roman" pitchFamily="18" charset="0"/>
                <a:cs typeface="Times New Roman" pitchFamily="18" charset="0"/>
              </a:rPr>
              <a:t>Региональная субсидия :</a:t>
            </a:r>
            <a:r>
              <a:rPr lang="ru-RU" sz="1400" dirty="0" smtClean="0">
                <a:latin typeface="Times New Roman" pitchFamily="18" charset="0"/>
                <a:cs typeface="Times New Roman" pitchFamily="18" charset="0"/>
              </a:rPr>
              <a:t>победа 4 проектов от Воткинска:</a:t>
            </a:r>
          </a:p>
          <a:p>
            <a:pPr algn="just">
              <a:buNone/>
            </a:pPr>
            <a:r>
              <a:rPr lang="ru-RU" sz="1400" dirty="0" smtClean="0">
                <a:latin typeface="Times New Roman" pitchFamily="18" charset="0"/>
                <a:cs typeface="Times New Roman" pitchFamily="18" charset="0"/>
              </a:rPr>
              <a:t>Направление «Развитие инфраструктуры туризма»:  ООО «Челси», г. Воткинск,</a:t>
            </a:r>
          </a:p>
          <a:p>
            <a:pPr algn="just">
              <a:buNone/>
            </a:pPr>
            <a:r>
              <a:rPr lang="ru-RU" sz="1400" dirty="0" smtClean="0">
                <a:latin typeface="Times New Roman" pitchFamily="18" charset="0"/>
                <a:cs typeface="Times New Roman" pitchFamily="18" charset="0"/>
              </a:rPr>
              <a:t>проект «База отдыха Остров» и ООО «</a:t>
            </a:r>
            <a:r>
              <a:rPr lang="ru-RU" sz="1400" dirty="0" smtClean="0">
                <a:latin typeface="Times New Roman" pitchFamily="18" charset="0"/>
                <a:cs typeface="Times New Roman" pitchFamily="18" charset="0"/>
              </a:rPr>
              <a:t>Паркуз</a:t>
            </a:r>
            <a:r>
              <a:rPr lang="ru-RU" sz="1400" dirty="0" smtClean="0">
                <a:latin typeface="Times New Roman" pitchFamily="18" charset="0"/>
                <a:cs typeface="Times New Roman" pitchFamily="18" charset="0"/>
              </a:rPr>
              <a:t> групп», г. Воткинск, проект «База</a:t>
            </a:r>
          </a:p>
          <a:p>
            <a:pPr algn="just">
              <a:buNone/>
            </a:pPr>
            <a:r>
              <a:rPr lang="ru-RU" sz="1400" dirty="0" smtClean="0">
                <a:latin typeface="Times New Roman" pitchFamily="18" charset="0"/>
                <a:cs typeface="Times New Roman" pitchFamily="18" charset="0"/>
              </a:rPr>
              <a:t>отдыха Деревня рыбака»</a:t>
            </a:r>
          </a:p>
          <a:p>
            <a:pPr algn="just" fontAlgn="b">
              <a:buNone/>
            </a:pPr>
            <a:r>
              <a:rPr lang="ru-RU" sz="1400" dirty="0" smtClean="0">
                <a:latin typeface="Times New Roman" pitchFamily="18" charset="0"/>
                <a:cs typeface="Times New Roman" pitchFamily="18" charset="0"/>
              </a:rPr>
              <a:t>Направление «Создание и развитие национальных туристских </a:t>
            </a:r>
            <a:r>
              <a:rPr lang="ru-RU" sz="1400" dirty="0" smtClean="0">
                <a:latin typeface="Times New Roman" pitchFamily="18" charset="0"/>
                <a:cs typeface="Times New Roman" pitchFamily="18" charset="0"/>
              </a:rPr>
              <a:t>маршрутов:ООО</a:t>
            </a:r>
            <a:endParaRPr lang="ru-RU" sz="1400" dirty="0" smtClean="0">
              <a:latin typeface="Times New Roman" pitchFamily="18" charset="0"/>
              <a:cs typeface="Times New Roman" pitchFamily="18" charset="0"/>
            </a:endParaRPr>
          </a:p>
          <a:p>
            <a:pPr algn="just" fontAlgn="b">
              <a:buNone/>
            </a:pP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Воткинская</a:t>
            </a:r>
            <a:r>
              <a:rPr lang="ru-RU" sz="1400" dirty="0" smtClean="0">
                <a:latin typeface="Times New Roman" pitchFamily="18" charset="0"/>
                <a:cs typeface="Times New Roman" pitchFamily="18" charset="0"/>
              </a:rPr>
              <a:t> мануфактура», г.Воткинск, проект «Туристско-информационный</a:t>
            </a:r>
          </a:p>
          <a:p>
            <a:pPr algn="just" fontAlgn="b">
              <a:buNone/>
            </a:pPr>
            <a:r>
              <a:rPr lang="ru-RU" sz="1400" dirty="0" smtClean="0">
                <a:latin typeface="Times New Roman" pitchFamily="18" charset="0"/>
                <a:cs typeface="Times New Roman" pitchFamily="18" charset="0"/>
              </a:rPr>
              <a:t>центр»</a:t>
            </a:r>
          </a:p>
          <a:p>
            <a:pPr algn="just" fontAlgn="b">
              <a:buNone/>
            </a:pPr>
            <a:r>
              <a:rPr lang="ru-RU" sz="1400" dirty="0" smtClean="0">
                <a:latin typeface="Times New Roman" pitchFamily="18" charset="0"/>
                <a:cs typeface="Times New Roman" pitchFamily="18" charset="0"/>
              </a:rPr>
              <a:t>Направление «Создание некапитальной нестационарной причальной</a:t>
            </a:r>
          </a:p>
          <a:p>
            <a:pPr algn="just" fontAlgn="b">
              <a:buNone/>
            </a:pPr>
            <a:r>
              <a:rPr lang="ru-RU" sz="1400" dirty="0" smtClean="0">
                <a:latin typeface="Times New Roman" pitchFamily="18" charset="0"/>
                <a:cs typeface="Times New Roman" pitchFamily="18" charset="0"/>
              </a:rPr>
              <a:t>инфраструктуры»:</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ООО «Городское такси», г. Воткинск, проект «Причал </a:t>
            </a:r>
            <a:r>
              <a:rPr lang="ru-RU" sz="1400" dirty="0" smtClean="0">
                <a:latin typeface="Times New Roman" pitchFamily="18" charset="0"/>
                <a:cs typeface="Times New Roman" pitchFamily="18" charset="0"/>
              </a:rPr>
              <a:t>в парке</a:t>
            </a:r>
            <a:endParaRPr lang="ru-RU" sz="1400" dirty="0" smtClean="0">
              <a:latin typeface="Times New Roman" pitchFamily="18" charset="0"/>
              <a:cs typeface="Times New Roman" pitchFamily="18" charset="0"/>
            </a:endParaRPr>
          </a:p>
          <a:p>
            <a:pPr algn="just" fontAlgn="b">
              <a:buNone/>
            </a:pPr>
            <a:r>
              <a:rPr lang="ru-RU" sz="1400" dirty="0" smtClean="0">
                <a:latin typeface="Times New Roman" pitchFamily="18" charset="0"/>
                <a:cs typeface="Times New Roman" pitchFamily="18" charset="0"/>
              </a:rPr>
              <a:t>Времена года» </a:t>
            </a:r>
            <a:endParaRPr lang="ru-RU" sz="1400" dirty="0" smtClean="0">
              <a:latin typeface="Times New Roman" pitchFamily="18" charset="0"/>
              <a:cs typeface="Times New Roman" pitchFamily="18" charset="0"/>
            </a:endParaRPr>
          </a:p>
          <a:p>
            <a:pPr marL="0" indent="355600" algn="ctr">
              <a:lnSpc>
                <a:spcPct val="134000"/>
              </a:lnSpc>
              <a:buNone/>
            </a:pPr>
            <a:endParaRPr lang="ru-RU" sz="1400" b="1" dirty="0" smtClean="0">
              <a:latin typeface="Times New Roman" pitchFamily="18" charset="0"/>
              <a:cs typeface="Times New Roman" pitchFamily="18" charset="0"/>
            </a:endParaRPr>
          </a:p>
        </p:txBody>
      </p:sp>
      <p:grpSp>
        <p:nvGrpSpPr>
          <p:cNvPr id="4"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5" name="Group 5"/>
          <p:cNvGrpSpPr/>
          <p:nvPr/>
        </p:nvGrpSpPr>
        <p:grpSpPr>
          <a:xfrm>
            <a:off x="5943600" y="228600"/>
            <a:ext cx="685800" cy="762000"/>
            <a:chOff x="0" y="0"/>
            <a:chExt cx="2846088" cy="2846088"/>
          </a:xfrm>
        </p:grpSpPr>
        <p:grpSp>
          <p:nvGrpSpPr>
            <p:cNvPr id="7"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ОСНОВНЫЕ ПОКАЗАТЕЛИ СОЦИАЛЬНО-</a:t>
            </a:r>
            <a:r>
              <a:rPr lang="en-US" sz="1400" b="1" dirty="0" smtClean="0">
                <a:solidFill>
                  <a:srgbClr val="0070C0"/>
                </a:solidFill>
                <a:latin typeface="Times New Roman" pitchFamily="18" charset="0"/>
                <a:cs typeface="Times New Roman" pitchFamily="18" charset="0"/>
              </a:rPr>
              <a:t/>
            </a:r>
            <a:br>
              <a:rPr lang="en-US" sz="1400" b="1" dirty="0" smtClean="0">
                <a:solidFill>
                  <a:srgbClr val="0070C0"/>
                </a:solidFill>
                <a:latin typeface="Times New Roman" pitchFamily="18" charset="0"/>
                <a:cs typeface="Times New Roman" pitchFamily="18" charset="0"/>
              </a:rPr>
            </a:br>
            <a:r>
              <a:rPr lang="ru-RU" sz="1400" b="1" dirty="0" smtClean="0">
                <a:solidFill>
                  <a:srgbClr val="0070C0"/>
                </a:solidFill>
                <a:latin typeface="Times New Roman" pitchFamily="18" charset="0"/>
                <a:cs typeface="Times New Roman" pitchFamily="18" charset="0"/>
              </a:rPr>
              <a:t>ЭКОНОМИЧЕСКОГО РАЗВИТИЯ ГОРОДА</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533400" y="1143000"/>
            <a:ext cx="5981700" cy="7543800"/>
          </a:xfrm>
        </p:spPr>
        <p:txBody>
          <a:bodyPr>
            <a:normAutofit/>
          </a:bodyPr>
          <a:lstStyle/>
          <a:p>
            <a:pPr marL="0" indent="360363" algn="just">
              <a:buNone/>
            </a:pP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marL="0" indent="355600" algn="ctr">
              <a:buNone/>
            </a:pPr>
            <a:endParaRPr lang="ru-RU" sz="1400" b="1" dirty="0" smtClean="0">
              <a:latin typeface="Times New Roman" pitchFamily="18" charset="0"/>
              <a:cs typeface="Times New Roman" pitchFamily="18" charset="0"/>
            </a:endParaRPr>
          </a:p>
        </p:txBody>
      </p:sp>
      <p:grpSp>
        <p:nvGrpSpPr>
          <p:cNvPr id="4"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5" name="Group 5"/>
          <p:cNvGrpSpPr/>
          <p:nvPr/>
        </p:nvGrpSpPr>
        <p:grpSpPr>
          <a:xfrm>
            <a:off x="5715016" y="228600"/>
            <a:ext cx="914384" cy="771500"/>
            <a:chOff x="0" y="0"/>
            <a:chExt cx="2846088" cy="2846088"/>
          </a:xfrm>
        </p:grpSpPr>
        <p:grpSp>
          <p:nvGrpSpPr>
            <p:cNvPr id="7"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
        <p:nvSpPr>
          <p:cNvPr id="16386" name="Rectangle 2"/>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1" name="Таблица 20"/>
          <p:cNvGraphicFramePr>
            <a:graphicFrameLocks noGrp="1"/>
          </p:cNvGraphicFramePr>
          <p:nvPr/>
        </p:nvGraphicFramePr>
        <p:xfrm>
          <a:off x="214290" y="1071539"/>
          <a:ext cx="6500858" cy="5733021"/>
        </p:xfrm>
        <a:graphic>
          <a:graphicData uri="http://schemas.openxmlformats.org/drawingml/2006/table">
            <a:tbl>
              <a:tblPr firstRow="1" bandRow="1">
                <a:tableStyleId>{5C22544A-7EE6-4342-B048-85BDC9FD1C3A}</a:tableStyleId>
              </a:tblPr>
              <a:tblGrid>
                <a:gridCol w="1714512"/>
                <a:gridCol w="428628"/>
                <a:gridCol w="785818"/>
                <a:gridCol w="714380"/>
                <a:gridCol w="714380"/>
                <a:gridCol w="714380"/>
                <a:gridCol w="714380"/>
                <a:gridCol w="714380"/>
              </a:tblGrid>
              <a:tr h="428627">
                <a:tc>
                  <a:txBody>
                    <a:bodyPr/>
                    <a:lstStyle/>
                    <a:p>
                      <a:pPr algn="ctr">
                        <a:spcAft>
                          <a:spcPts val="0"/>
                        </a:spcAft>
                      </a:pPr>
                      <a:r>
                        <a:rPr lang="ru-RU" sz="800" dirty="0">
                          <a:solidFill>
                            <a:srgbClr val="000000"/>
                          </a:solidFill>
                          <a:latin typeface="Times New Roman"/>
                          <a:ea typeface="Times New Roman"/>
                          <a:cs typeface="Times New Roman"/>
                        </a:rPr>
                        <a:t>Показатели</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a:latin typeface="Times New Roman"/>
                          <a:ea typeface="Times New Roman"/>
                          <a:cs typeface="Times New Roman"/>
                        </a:rPr>
                        <a:t>Ед. изм.</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smtClean="0">
                          <a:latin typeface="Times New Roman"/>
                          <a:ea typeface="Times New Roman"/>
                          <a:cs typeface="Times New Roman"/>
                        </a:rPr>
                        <a:t>2022 </a:t>
                      </a:r>
                      <a:r>
                        <a:rPr lang="ru-RU" sz="800" dirty="0">
                          <a:latin typeface="Times New Roman"/>
                          <a:ea typeface="Times New Roman"/>
                          <a:cs typeface="Times New Roman"/>
                        </a:rPr>
                        <a:t>год </a:t>
                      </a:r>
                      <a:endParaRPr lang="ru-RU" sz="800" dirty="0" smtClean="0">
                        <a:latin typeface="Times New Roman"/>
                        <a:ea typeface="Times New Roman"/>
                        <a:cs typeface="Times New Roman"/>
                      </a:endParaRPr>
                    </a:p>
                    <a:p>
                      <a:pPr algn="ctr">
                        <a:spcAft>
                          <a:spcPts val="0"/>
                        </a:spcAft>
                      </a:pPr>
                      <a:r>
                        <a:rPr lang="ru-RU" sz="800" dirty="0" smtClean="0">
                          <a:latin typeface="Times New Roman"/>
                          <a:ea typeface="Times New Roman"/>
                          <a:cs typeface="Times New Roman"/>
                        </a:rPr>
                        <a:t>факт</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smtClean="0">
                          <a:latin typeface="Times New Roman"/>
                          <a:ea typeface="Times New Roman"/>
                          <a:cs typeface="Times New Roman"/>
                        </a:rPr>
                        <a:t>2023год </a:t>
                      </a:r>
                      <a:r>
                        <a:rPr lang="ru-RU" sz="800" dirty="0">
                          <a:latin typeface="Times New Roman"/>
                          <a:ea typeface="Times New Roman"/>
                          <a:cs typeface="Times New Roman"/>
                        </a:rPr>
                        <a:t>факт</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smtClean="0">
                          <a:latin typeface="Times New Roman"/>
                          <a:ea typeface="Times New Roman"/>
                          <a:cs typeface="Times New Roman"/>
                        </a:rPr>
                        <a:t>2024 </a:t>
                      </a:r>
                      <a:r>
                        <a:rPr lang="ru-RU" sz="800" dirty="0">
                          <a:latin typeface="Times New Roman"/>
                          <a:ea typeface="Times New Roman"/>
                          <a:cs typeface="Times New Roman"/>
                        </a:rPr>
                        <a:t>год оценка</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smtClean="0">
                          <a:latin typeface="Times New Roman"/>
                          <a:ea typeface="Times New Roman"/>
                          <a:cs typeface="Times New Roman"/>
                        </a:rPr>
                        <a:t>2025год </a:t>
                      </a:r>
                      <a:r>
                        <a:rPr lang="ru-RU" sz="800" dirty="0">
                          <a:latin typeface="Times New Roman"/>
                          <a:ea typeface="Times New Roman"/>
                          <a:cs typeface="Times New Roman"/>
                        </a:rPr>
                        <a:t>прогноз</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smtClean="0">
                          <a:latin typeface="Times New Roman"/>
                          <a:ea typeface="Times New Roman"/>
                          <a:cs typeface="Times New Roman"/>
                        </a:rPr>
                        <a:t>2026год </a:t>
                      </a:r>
                      <a:r>
                        <a:rPr lang="ru-RU" sz="800" dirty="0">
                          <a:latin typeface="Times New Roman"/>
                          <a:ea typeface="Times New Roman"/>
                          <a:cs typeface="Times New Roman"/>
                        </a:rPr>
                        <a:t>прогноз</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smtClean="0">
                          <a:latin typeface="Times New Roman"/>
                          <a:ea typeface="Times New Roman"/>
                          <a:cs typeface="Times New Roman"/>
                        </a:rPr>
                        <a:t>2027 </a:t>
                      </a:r>
                      <a:r>
                        <a:rPr lang="ru-RU" sz="800" dirty="0">
                          <a:latin typeface="Times New Roman"/>
                          <a:ea typeface="Times New Roman"/>
                          <a:cs typeface="Times New Roman"/>
                        </a:rPr>
                        <a:t>год прогноз</a:t>
                      </a:r>
                      <a:endParaRPr lang="ru-RU" sz="1400" dirty="0">
                        <a:latin typeface="Times New Roman"/>
                        <a:ea typeface="Times New Roman"/>
                        <a:cs typeface="Times New Roman"/>
                      </a:endParaRPr>
                    </a:p>
                  </a:txBody>
                  <a:tcPr marL="68580" marR="68580" marT="0" marB="0" anchor="ctr"/>
                </a:tc>
              </a:tr>
              <a:tr h="777247">
                <a:tc>
                  <a:txBody>
                    <a:bodyPr/>
                    <a:lstStyle/>
                    <a:p>
                      <a:pPr>
                        <a:spcAft>
                          <a:spcPts val="0"/>
                        </a:spcAft>
                      </a:pPr>
                      <a:r>
                        <a:rPr lang="ru-RU" sz="800" dirty="0">
                          <a:latin typeface="Times New Roman"/>
                          <a:ea typeface="Times New Roman"/>
                          <a:cs typeface="Times New Roman"/>
                        </a:rPr>
                        <a:t>Объем отгруженных товаров собственного производства, выполненных работ и услуг собственными силами (по крупным и средним предприятиям)</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a:latin typeface="Times New Roman"/>
                          <a:ea typeface="Times New Roman"/>
                          <a:cs typeface="Times New Roman"/>
                        </a:rPr>
                        <a:t>млн. руб.</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50521,8</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73784,4</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96957,5</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115502,8</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116912,0</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119238,5</a:t>
                      </a:r>
                      <a:endParaRPr lang="ru-RU" sz="1400" dirty="0">
                        <a:latin typeface="Times New Roman"/>
                        <a:ea typeface="Times New Roman"/>
                        <a:cs typeface="Times New Roman"/>
                      </a:endParaRPr>
                    </a:p>
                  </a:txBody>
                  <a:tcPr marL="68580" marR="68580" marT="0" marB="0" anchor="ctr"/>
                </a:tc>
              </a:tr>
              <a:tr h="436628">
                <a:tc>
                  <a:txBody>
                    <a:bodyPr/>
                    <a:lstStyle/>
                    <a:p>
                      <a:pPr>
                        <a:spcAft>
                          <a:spcPts val="0"/>
                        </a:spcAft>
                      </a:pPr>
                      <a:r>
                        <a:rPr lang="ru-RU" sz="800" dirty="0">
                          <a:latin typeface="Times New Roman"/>
                          <a:ea typeface="Times New Roman"/>
                          <a:cs typeface="Times New Roman"/>
                        </a:rPr>
                        <a:t>Объем розничного товарооборота </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a:latin typeface="Times New Roman"/>
                          <a:ea typeface="Times New Roman"/>
                          <a:cs typeface="Times New Roman"/>
                        </a:rPr>
                        <a:t>млн. руб.</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9501,3</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11472,4</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12835,0</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13803,7</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14638,5</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15238,2</a:t>
                      </a:r>
                      <a:endParaRPr lang="ru-RU" sz="1400" dirty="0">
                        <a:latin typeface="Times New Roman"/>
                        <a:ea typeface="Times New Roman"/>
                        <a:cs typeface="Times New Roman"/>
                      </a:endParaRPr>
                    </a:p>
                  </a:txBody>
                  <a:tcPr marL="68580" marR="68580" marT="0" marB="0" anchor="ctr"/>
                </a:tc>
              </a:tr>
              <a:tr h="738748">
                <a:tc>
                  <a:txBody>
                    <a:bodyPr/>
                    <a:lstStyle/>
                    <a:p>
                      <a:pPr>
                        <a:spcAft>
                          <a:spcPts val="0"/>
                        </a:spcAft>
                      </a:pPr>
                      <a:r>
                        <a:rPr lang="ru-RU" sz="800" dirty="0">
                          <a:latin typeface="Times New Roman"/>
                          <a:ea typeface="Times New Roman"/>
                          <a:cs typeface="Times New Roman"/>
                        </a:rPr>
                        <a:t>Инвестиции в основной капитал по организациям, не относящимся к субъектам малого предпринимательства</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a:latin typeface="Times New Roman"/>
                          <a:ea typeface="Times New Roman"/>
                          <a:cs typeface="Times New Roman"/>
                        </a:rPr>
                        <a:t>млн. руб.</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2206,7</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5662,6</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6228,9</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6789,5</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7332,6</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7625,9</a:t>
                      </a:r>
                      <a:endParaRPr lang="ru-RU" sz="1400" dirty="0">
                        <a:latin typeface="Times New Roman"/>
                        <a:ea typeface="Times New Roman"/>
                        <a:cs typeface="Times New Roman"/>
                      </a:endParaRPr>
                    </a:p>
                  </a:txBody>
                  <a:tcPr marL="68580" marR="68580" marT="0" marB="0" anchor="ctr"/>
                </a:tc>
              </a:tr>
              <a:tr h="751134">
                <a:tc>
                  <a:txBody>
                    <a:bodyPr/>
                    <a:lstStyle/>
                    <a:p>
                      <a:pPr>
                        <a:spcAft>
                          <a:spcPts val="0"/>
                        </a:spcAft>
                      </a:pPr>
                      <a:r>
                        <a:rPr lang="ru-RU" sz="800" dirty="0">
                          <a:latin typeface="Times New Roman"/>
                          <a:ea typeface="Times New Roman"/>
                          <a:cs typeface="Times New Roman"/>
                        </a:rPr>
                        <a:t>Фонд заработной платы по организациям, не относящимся к субъектам малого предпринимательства</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a:latin typeface="Times New Roman"/>
                          <a:ea typeface="Times New Roman"/>
                          <a:cs typeface="Times New Roman"/>
                        </a:rPr>
                        <a:t>млн. руб.</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14830,8</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18099,0</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22326,5</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25586,6</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28261,6</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30666,2</a:t>
                      </a:r>
                      <a:endParaRPr lang="ru-RU" sz="1400" dirty="0">
                        <a:latin typeface="Times New Roman"/>
                        <a:ea typeface="Times New Roman"/>
                        <a:cs typeface="Times New Roman"/>
                      </a:endParaRPr>
                    </a:p>
                  </a:txBody>
                  <a:tcPr marL="68580" marR="68580" marT="0" marB="0" anchor="ctr"/>
                </a:tc>
              </a:tr>
              <a:tr h="928694">
                <a:tc>
                  <a:txBody>
                    <a:bodyPr/>
                    <a:lstStyle/>
                    <a:p>
                      <a:pPr>
                        <a:spcAft>
                          <a:spcPts val="0"/>
                        </a:spcAft>
                      </a:pPr>
                      <a:r>
                        <a:rPr lang="ru-RU" sz="800" dirty="0">
                          <a:latin typeface="Times New Roman"/>
                          <a:ea typeface="Times New Roman"/>
                          <a:cs typeface="Times New Roman"/>
                        </a:rPr>
                        <a:t>Номинальная начисленная среднемесячная заработная плата одного работника по организациям, не относящимся к субъектам малого предпринимательства</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a:latin typeface="Times New Roman"/>
                          <a:ea typeface="Times New Roman"/>
                          <a:cs typeface="Times New Roman"/>
                        </a:rPr>
                        <a:t>руб.</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52584,7</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61440,8</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73919,0</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82197,9</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90582,1</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98100,4</a:t>
                      </a:r>
                      <a:endParaRPr lang="ru-RU" sz="1400" dirty="0">
                        <a:latin typeface="Times New Roman"/>
                        <a:ea typeface="Times New Roman"/>
                        <a:cs typeface="Times New Roman"/>
                      </a:endParaRPr>
                    </a:p>
                  </a:txBody>
                  <a:tcPr marL="68580" marR="68580" marT="0" marB="0" anchor="ctr"/>
                </a:tc>
              </a:tr>
              <a:tr h="653986">
                <a:tc>
                  <a:txBody>
                    <a:bodyPr/>
                    <a:lstStyle/>
                    <a:p>
                      <a:pPr>
                        <a:spcAft>
                          <a:spcPts val="0"/>
                        </a:spcAft>
                      </a:pPr>
                      <a:r>
                        <a:rPr lang="ru-RU" sz="800" dirty="0">
                          <a:latin typeface="Times New Roman"/>
                          <a:ea typeface="Times New Roman"/>
                          <a:cs typeface="Times New Roman"/>
                        </a:rPr>
                        <a:t>Численность постоянного населения (в среднегодовом исчислении)</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a:latin typeface="Times New Roman"/>
                          <a:ea typeface="Times New Roman"/>
                          <a:cs typeface="Times New Roman"/>
                        </a:rPr>
                        <a:t>тыс. чел.</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96,938</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96,341</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95,748</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95,195</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94,731</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94,351</a:t>
                      </a:r>
                      <a:endParaRPr lang="ru-RU" sz="1400" dirty="0">
                        <a:latin typeface="Times New Roman"/>
                        <a:ea typeface="Times New Roman"/>
                        <a:cs typeface="Times New Roman"/>
                      </a:endParaRPr>
                    </a:p>
                  </a:txBody>
                  <a:tcPr marL="68580" marR="68580" marT="0" marB="0" anchor="ctr"/>
                </a:tc>
              </a:tr>
              <a:tr h="1017957">
                <a:tc>
                  <a:txBody>
                    <a:bodyPr/>
                    <a:lstStyle/>
                    <a:p>
                      <a:pPr>
                        <a:spcAft>
                          <a:spcPts val="0"/>
                        </a:spcAft>
                      </a:pPr>
                      <a:r>
                        <a:rPr lang="ru-RU" sz="800" dirty="0">
                          <a:latin typeface="Times New Roman"/>
                          <a:ea typeface="Times New Roman"/>
                          <a:cs typeface="Times New Roman"/>
                        </a:rPr>
                        <a:t>Уровень зарегистрированной безработицы</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800" dirty="0">
                          <a:latin typeface="Times New Roman"/>
                          <a:ea typeface="Times New Roman"/>
                          <a:cs typeface="Times New Roman"/>
                        </a:rPr>
                        <a:t>%</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0,25</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0,3</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0,12</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0,12</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0,12</a:t>
                      </a:r>
                      <a:endParaRPr lang="ru-RU" sz="1400" dirty="0">
                        <a:latin typeface="Times New Roman"/>
                        <a:ea typeface="Times New Roman"/>
                        <a:cs typeface="Times New Roman"/>
                      </a:endParaRPr>
                    </a:p>
                  </a:txBody>
                  <a:tcPr marL="68580" marR="68580" marT="0" marB="0" anchor="ctr"/>
                </a:tc>
                <a:tc>
                  <a:txBody>
                    <a:bodyPr/>
                    <a:lstStyle/>
                    <a:p>
                      <a:pPr algn="ctr">
                        <a:spcAft>
                          <a:spcPts val="0"/>
                        </a:spcAft>
                      </a:pPr>
                      <a:r>
                        <a:rPr lang="ru-RU" sz="1000" dirty="0" smtClean="0">
                          <a:latin typeface="Times New Roman"/>
                          <a:ea typeface="Times New Roman"/>
                          <a:cs typeface="Times New Roman"/>
                        </a:rPr>
                        <a:t>0,12</a:t>
                      </a:r>
                      <a:endParaRPr lang="ru-RU" sz="1400" dirty="0">
                        <a:latin typeface="Times New Roman"/>
                        <a:ea typeface="Times New Roman"/>
                        <a:cs typeface="Times New Roman"/>
                      </a:endParaRPr>
                    </a:p>
                  </a:txBody>
                  <a:tcPr marL="68580" marR="68580" marT="0" marB="0"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304800"/>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ИНВЕСТИЦИОННАЯ ДЕЯТЕЛЬНОСТЬ</a:t>
            </a:r>
            <a:endParaRPr lang="ru-RU" sz="1400" b="1" dirty="0">
              <a:solidFill>
                <a:srgbClr val="0070C0"/>
              </a:solidFill>
              <a:latin typeface="Times New Roman" pitchFamily="18" charset="0"/>
              <a:cs typeface="Times New Roman" pitchFamily="18" charset="0"/>
            </a:endParaRPr>
          </a:p>
        </p:txBody>
      </p:sp>
      <p:sp>
        <p:nvSpPr>
          <p:cNvPr id="15" name="Содержимое 14"/>
          <p:cNvSpPr>
            <a:spLocks noGrp="1"/>
          </p:cNvSpPr>
          <p:nvPr>
            <p:ph idx="1"/>
          </p:nvPr>
        </p:nvSpPr>
        <p:spPr>
          <a:xfrm>
            <a:off x="342900" y="838200"/>
            <a:ext cx="6057900" cy="8001000"/>
          </a:xfrm>
        </p:spPr>
        <p:txBody>
          <a:bodyPr>
            <a:normAutofit/>
          </a:bodyPr>
          <a:lstStyle/>
          <a:p>
            <a:pPr marL="0" indent="360363" algn="just">
              <a:buNone/>
            </a:pPr>
            <a:r>
              <a:rPr lang="ru-RU" sz="1400" dirty="0" smtClean="0">
                <a:latin typeface="Times New Roman" pitchFamily="18" charset="0"/>
                <a:cs typeface="Times New Roman" pitchFamily="18" charset="0"/>
              </a:rPr>
              <a:t>Для привлечения новых инвесторов и создания рабочих мест, город Воткинск обладает достаточным потенциалом и следующими конкурентными преимуществами:</a:t>
            </a:r>
          </a:p>
          <a:p>
            <a:pPr marL="0" lvl="0" indent="360363" algn="just">
              <a:buFont typeface="Wingdings" pitchFamily="2" charset="2"/>
              <a:buChar char="ü"/>
            </a:pPr>
            <a:r>
              <a:rPr lang="ru-RU" sz="1400" b="1" dirty="0" smtClean="0">
                <a:latin typeface="Times New Roman" pitchFamily="18" charset="0"/>
                <a:cs typeface="Times New Roman" pitchFamily="18" charset="0"/>
              </a:rPr>
              <a:t>Географическое положение </a:t>
            </a: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Город занимает ключевое  место в системе расселения Удмуртской Республики, из-за близости к столице республики  Ижевску характеризуется наличием  интенсивных  производственных и социальных связей. Потенциально является межрайонным центром хозяйственной деятельности, социального и культурно-бытового обслуживания, к которому тяготеют Воткинский, Шарканский и Дебёсский районы. Имеет определённое транзитное значение.</a:t>
            </a:r>
          </a:p>
          <a:p>
            <a:pPr marL="0" lvl="0" indent="360363" algn="just">
              <a:buFont typeface="Wingdings" pitchFamily="2" charset="2"/>
              <a:buChar char="ü"/>
            </a:pPr>
            <a:r>
              <a:rPr lang="ru-RU" sz="1400" b="1" dirty="0" smtClean="0">
                <a:latin typeface="Times New Roman" pitchFamily="18" charset="0"/>
                <a:cs typeface="Times New Roman" pitchFamily="18" charset="0"/>
              </a:rPr>
              <a:t>Наличие природных ресурсов</a:t>
            </a: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На территории города расположены  три месторождения кирпично-черепичного сырья, имеются лесные и земельные угодья. Воткинский пруд является  важнейшим хозяйственно-питьевым водоёмом города.</a:t>
            </a:r>
          </a:p>
          <a:p>
            <a:pPr marL="0" lvl="0" indent="360363" algn="just">
              <a:buFont typeface="Wingdings" pitchFamily="2" charset="2"/>
              <a:buChar char="ü"/>
            </a:pPr>
            <a:r>
              <a:rPr lang="ru-RU" sz="1400" b="1" dirty="0" smtClean="0">
                <a:latin typeface="Times New Roman" pitchFamily="18" charset="0"/>
                <a:cs typeface="Times New Roman" pitchFamily="18" charset="0"/>
              </a:rPr>
              <a:t>Воткинск- родина композитора с мировым именем П.И.Чайковского</a:t>
            </a: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.Туризм – одна из реальных точек роста малого и среднего предпринимательства города. Воткинск входит в объединение городов России, связанных с именем П.И.Чайковского «Галактика городов П.И. Чайковского», что позволяет городу расширять культурно-туристические связи.</a:t>
            </a:r>
          </a:p>
          <a:p>
            <a:pPr marL="0" lvl="0" indent="360363" algn="just">
              <a:buFont typeface="Wingdings" pitchFamily="2" charset="2"/>
              <a:buChar char="ü"/>
            </a:pPr>
            <a:r>
              <a:rPr lang="ru-RU" sz="1400" b="1" dirty="0" smtClean="0">
                <a:latin typeface="Times New Roman" pitchFamily="18" charset="0"/>
                <a:cs typeface="Times New Roman" pitchFamily="18" charset="0"/>
              </a:rPr>
              <a:t>Инженерная и конструкторская школа</a:t>
            </a: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В городе внедряется Система сквозной подготовки кадров, профориентированная на экономику города, в результате которой отлажена цепочка: школа (профильные классы) – ВУЗ, СУЗ (по программе WorldSkills)– предприятие. На территории муниципального образования «Город Воткинск»:</a:t>
            </a:r>
          </a:p>
          <a:p>
            <a:pPr marL="0" indent="360363" algn="just">
              <a:buNone/>
            </a:pPr>
            <a:r>
              <a:rPr lang="ru-RU" sz="1400" dirty="0" smtClean="0">
                <a:latin typeface="Times New Roman" pitchFamily="18" charset="0"/>
                <a:cs typeface="Times New Roman" pitchFamily="18" charset="0"/>
              </a:rPr>
              <a:t>- 4 СПО (Воткинский машиностроительный техникум, Воткинский промышленный техникум, Воткинский педагогический колледж, Воткинский медицинский колледж); </a:t>
            </a:r>
          </a:p>
          <a:p>
            <a:pPr marL="0" indent="360363" algn="just">
              <a:buNone/>
            </a:pPr>
            <a:r>
              <a:rPr lang="ru-RU" sz="1400" dirty="0" smtClean="0">
                <a:latin typeface="Times New Roman" pitchFamily="18" charset="0"/>
                <a:cs typeface="Times New Roman" pitchFamily="18" charset="0"/>
              </a:rPr>
              <a:t>- 2 ВУЗа (Воткинский филиал Удмуртского Государственного университета, Воткинский филиал Ижевского Государственного технического университета).</a:t>
            </a:r>
          </a:p>
          <a:p>
            <a:pPr marL="0" indent="360363" algn="just">
              <a:lnSpc>
                <a:spcPct val="120000"/>
              </a:lnSpc>
              <a:buNone/>
            </a:pPr>
            <a:endParaRPr lang="ru-RU" sz="2000" dirty="0" smtClean="0">
              <a:latin typeface="Times New Roman" pitchFamily="18" charset="0"/>
              <a:cs typeface="Times New Roman" pitchFamily="18" charset="0"/>
            </a:endParaRPr>
          </a:p>
          <a:p>
            <a:pPr marL="0" indent="360363">
              <a:buFont typeface="Wingdings" pitchFamily="2" charset="2"/>
              <a:buChar char="Ø"/>
              <a:tabLst>
                <a:tab pos="360363" algn="l"/>
              </a:tabLst>
            </a:pPr>
            <a:endParaRPr lang="ru-RU" sz="1600" b="1" dirty="0" smtClean="0"/>
          </a:p>
          <a:p>
            <a:pPr marL="0" indent="360363">
              <a:buNone/>
            </a:pPr>
            <a:endParaRPr lang="ru-RU" sz="1800" dirty="0" smtClean="0"/>
          </a:p>
          <a:p>
            <a:pPr marL="0" indent="360363">
              <a:buNone/>
            </a:pPr>
            <a:endParaRPr lang="ru-RU" sz="1800" dirty="0"/>
          </a:p>
        </p:txBody>
      </p:sp>
      <p:grpSp>
        <p:nvGrpSpPr>
          <p:cNvPr id="5" name="Group 3"/>
          <p:cNvGrpSpPr/>
          <p:nvPr/>
        </p:nvGrpSpPr>
        <p:grpSpPr>
          <a:xfrm rot="-10800000">
            <a:off x="0" y="-1"/>
            <a:ext cx="6858000" cy="571501"/>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7" name="Group 5"/>
          <p:cNvGrpSpPr/>
          <p:nvPr/>
        </p:nvGrpSpPr>
        <p:grpSpPr>
          <a:xfrm>
            <a:off x="5943600" y="228600"/>
            <a:ext cx="685800" cy="762000"/>
            <a:chOff x="0" y="0"/>
            <a:chExt cx="2846088" cy="2846088"/>
          </a:xfrm>
        </p:grpSpPr>
        <p:grpSp>
          <p:nvGrpSpPr>
            <p:cNvPr id="8"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ИНВЕСТИЦИОННАЯ ДЕЯТЕЛЬНОСТЬ</a:t>
            </a:r>
            <a:endParaRPr lang="ru-RU" sz="1400" b="1" dirty="0">
              <a:solidFill>
                <a:srgbClr val="0070C0"/>
              </a:solidFill>
              <a:latin typeface="Times New Roman" pitchFamily="18" charset="0"/>
              <a:cs typeface="Times New Roman" pitchFamily="18" charset="0"/>
            </a:endParaRPr>
          </a:p>
        </p:txBody>
      </p:sp>
      <p:sp>
        <p:nvSpPr>
          <p:cNvPr id="15" name="Содержимое 14"/>
          <p:cNvSpPr>
            <a:spLocks noGrp="1"/>
          </p:cNvSpPr>
          <p:nvPr>
            <p:ph idx="1"/>
          </p:nvPr>
        </p:nvSpPr>
        <p:spPr>
          <a:xfrm>
            <a:off x="342900" y="838200"/>
            <a:ext cx="6057900" cy="8001000"/>
          </a:xfrm>
        </p:spPr>
        <p:txBody>
          <a:bodyPr>
            <a:normAutofit/>
          </a:bodyPr>
          <a:lstStyle/>
          <a:p>
            <a:pPr marL="0" indent="360363" algn="just">
              <a:buNone/>
            </a:pPr>
            <a:r>
              <a:rPr lang="ru-RU" sz="1400" dirty="0" smtClean="0">
                <a:latin typeface="Times New Roman" pitchFamily="18" charset="0"/>
                <a:cs typeface="Times New Roman" pitchFamily="18" charset="0"/>
              </a:rPr>
              <a:t>Данная система образования позволяет готовить профессиональные кадры по широкому спектру специальностей и обеспечивать квалифицированной рабочей силой, вновь создаваемые рабочие места.</a:t>
            </a:r>
          </a:p>
          <a:p>
            <a:pPr marL="0" indent="360363" algn="just">
              <a:buNone/>
            </a:pPr>
            <a:r>
              <a:rPr lang="ru-RU" sz="1400" dirty="0" smtClean="0">
                <a:latin typeface="Times New Roman" pitchFamily="18" charset="0"/>
                <a:cs typeface="Times New Roman" pitchFamily="18" charset="0"/>
              </a:rPr>
              <a:t>Наличие профессиональных кадров позволило  перевести в 2021 году  в Воткинск производство детской мебели  из подмосковного города. </a:t>
            </a:r>
          </a:p>
          <a:p>
            <a:pPr marL="0" lvl="0" indent="360363" algn="just">
              <a:buFont typeface="Wingdings" pitchFamily="2" charset="2"/>
              <a:buChar char="ü"/>
            </a:pPr>
            <a:r>
              <a:rPr lang="ru-RU" sz="1400" b="1" dirty="0" smtClean="0">
                <a:latin typeface="Times New Roman" pitchFamily="18" charset="0"/>
                <a:cs typeface="Times New Roman" pitchFamily="18" charset="0"/>
              </a:rPr>
              <a:t>Для жителей  города  создаются комфортные условия  проживания</a:t>
            </a: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Все желающие обеспечены местами в детские дошкольные учреждения.</a:t>
            </a:r>
          </a:p>
          <a:p>
            <a:pPr marL="0" indent="360363" algn="just">
              <a:buNone/>
            </a:pPr>
            <a:r>
              <a:rPr lang="ru-RU" sz="1400" dirty="0" smtClean="0">
                <a:latin typeface="Times New Roman" pitchFamily="18" charset="0"/>
                <a:cs typeface="Times New Roman" pitchFamily="18" charset="0"/>
              </a:rPr>
              <a:t>Построено и введено в экспуатацию новое здание школы в Южном микрорайоне  на 825 мест.</a:t>
            </a:r>
          </a:p>
          <a:p>
            <a:pPr marL="0" indent="360363" algn="just">
              <a:buNone/>
            </a:pPr>
            <a:r>
              <a:rPr lang="ru-RU" sz="1400" dirty="0" smtClean="0">
                <a:latin typeface="Times New Roman" pitchFamily="18" charset="0"/>
                <a:cs typeface="Times New Roman" pitchFamily="18" charset="0"/>
              </a:rPr>
              <a:t>Ведено в строй здание поликлиники на 630 человек посещения в смену.</a:t>
            </a:r>
          </a:p>
          <a:p>
            <a:pPr marL="0" indent="360363" algn="just">
              <a:buNone/>
            </a:pPr>
            <a:r>
              <a:rPr lang="ru-RU" sz="1400" dirty="0" smtClean="0">
                <a:latin typeface="Times New Roman" pitchFamily="18" charset="0"/>
                <a:cs typeface="Times New Roman" pitchFamily="18" charset="0"/>
              </a:rPr>
              <a:t>Благоустраиваются общественные пространства (Набережная Воткинского пруда,, Богатыревский парк, территория «Березовского леса»).</a:t>
            </a:r>
          </a:p>
          <a:p>
            <a:pPr marL="0" lvl="0" indent="360363" algn="just">
              <a:buFont typeface="Wingdings" pitchFamily="2" charset="2"/>
              <a:buChar char="ü"/>
            </a:pPr>
            <a:r>
              <a:rPr lang="ru-RU" sz="1400" b="1" dirty="0" smtClean="0">
                <a:latin typeface="Times New Roman" pitchFamily="18" charset="0"/>
                <a:cs typeface="Times New Roman" pitchFamily="18" charset="0"/>
              </a:rPr>
              <a:t>В настоящее время город Воткинск имеет ряд экономических преимуществ</a:t>
            </a: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Высокий потенциал в области машиностроения для нефтегазового сектора и электроэнергетики.</a:t>
            </a:r>
          </a:p>
          <a:p>
            <a:pPr marL="0" indent="360363" algn="just">
              <a:buNone/>
            </a:pPr>
            <a:r>
              <a:rPr lang="ru-RU" sz="1400" dirty="0" smtClean="0">
                <a:latin typeface="Times New Roman" pitchFamily="18" charset="0"/>
                <a:cs typeface="Times New Roman" pitchFamily="18" charset="0"/>
              </a:rPr>
              <a:t>Возможность кооперации в области военно-промышленного комплекса, обусловленная близостью к столице республики городу Ижевску, Пермскому краю и городу Пермь.</a:t>
            </a:r>
          </a:p>
          <a:p>
            <a:pPr marL="0" indent="360363" algn="just">
              <a:buNone/>
            </a:pPr>
            <a:r>
              <a:rPr lang="ru-RU" sz="1400" dirty="0" smtClean="0">
                <a:latin typeface="Times New Roman" pitchFamily="18" charset="0"/>
                <a:cs typeface="Times New Roman" pitchFamily="18" charset="0"/>
              </a:rPr>
              <a:t>Необходимо также отметить, что город Воткинск включен в Комплексную планировочную систему «Ижевская агломерация» и является одним из полюсов роста.</a:t>
            </a:r>
          </a:p>
          <a:p>
            <a:pPr marL="0" lvl="0" indent="360363" algn="just">
              <a:buFont typeface="Wingdings" pitchFamily="2" charset="2"/>
              <a:buChar char="ü"/>
            </a:pPr>
            <a:r>
              <a:rPr lang="ru-RU" sz="1400" b="1" dirty="0" smtClean="0">
                <a:latin typeface="Times New Roman" pitchFamily="18" charset="0"/>
                <a:cs typeface="Times New Roman" pitchFamily="18" charset="0"/>
              </a:rPr>
              <a:t>Воткинск - город с развитым средним и малым предпринимательством</a:t>
            </a: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У нас можно  найти бизнес - партнеров среди субъектов предпринимательства и поставщиков по многим направлениям, что значительно снижает логистические издержки.</a:t>
            </a:r>
          </a:p>
          <a:p>
            <a:pPr marL="0" indent="0" algn="just">
              <a:buNone/>
            </a:pPr>
            <a:endParaRPr lang="ru-RU" sz="1400" dirty="0" smtClean="0">
              <a:latin typeface="Times New Roman" pitchFamily="18" charset="0"/>
              <a:cs typeface="Times New Roman" pitchFamily="18" charset="0"/>
            </a:endParaRPr>
          </a:p>
          <a:p>
            <a:pPr marL="0" indent="360363">
              <a:buFont typeface="Wingdings" pitchFamily="2" charset="2"/>
              <a:buChar char="Ø"/>
              <a:tabLst>
                <a:tab pos="360363" algn="l"/>
              </a:tabLst>
            </a:pPr>
            <a:endParaRPr lang="ru-RU" sz="1600" b="1" dirty="0" smtClean="0"/>
          </a:p>
          <a:p>
            <a:pPr marL="0" indent="360363">
              <a:buNone/>
            </a:pPr>
            <a:endParaRPr lang="ru-RU" sz="1800" dirty="0" smtClean="0"/>
          </a:p>
          <a:p>
            <a:pPr marL="0" indent="360363">
              <a:buNone/>
            </a:pPr>
            <a:endParaRPr lang="ru-RU" sz="1800" dirty="0"/>
          </a:p>
        </p:txBody>
      </p:sp>
      <p:grpSp>
        <p:nvGrpSpPr>
          <p:cNvPr id="3"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4" name="Group 5"/>
          <p:cNvGrpSpPr/>
          <p:nvPr/>
        </p:nvGrpSpPr>
        <p:grpSpPr>
          <a:xfrm>
            <a:off x="5943600" y="228600"/>
            <a:ext cx="685800" cy="762000"/>
            <a:chOff x="0" y="0"/>
            <a:chExt cx="2846088" cy="2846088"/>
          </a:xfrm>
        </p:grpSpPr>
        <p:grpSp>
          <p:nvGrpSpPr>
            <p:cNvPr id="5"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228600"/>
            <a:ext cx="6172200" cy="609600"/>
          </a:xfrm>
        </p:spPr>
        <p:txBody>
          <a:bodyPr>
            <a:normAutofit/>
          </a:bodyPr>
          <a:lstStyle/>
          <a:p>
            <a:pPr algn="l"/>
            <a:r>
              <a:rPr lang="ru-RU" sz="1400" b="1" dirty="0" smtClean="0">
                <a:solidFill>
                  <a:srgbClr val="0070C0"/>
                </a:solidFill>
                <a:latin typeface="Times New Roman" pitchFamily="18" charset="0"/>
                <a:cs typeface="Times New Roman" pitchFamily="18" charset="0"/>
              </a:rPr>
              <a:t>ИНВЕСТИЦИОННАЯ ДЕЯТЕЛЬНОСТЬ</a:t>
            </a:r>
            <a:endParaRPr lang="ru-RU" sz="1400" b="1" dirty="0">
              <a:solidFill>
                <a:srgbClr val="0070C0"/>
              </a:solidFill>
              <a:latin typeface="Times New Roman" pitchFamily="18" charset="0"/>
              <a:cs typeface="Times New Roman" pitchFamily="18" charset="0"/>
            </a:endParaRPr>
          </a:p>
        </p:txBody>
      </p:sp>
      <p:sp>
        <p:nvSpPr>
          <p:cNvPr id="15" name="Содержимое 14"/>
          <p:cNvSpPr>
            <a:spLocks noGrp="1"/>
          </p:cNvSpPr>
          <p:nvPr>
            <p:ph idx="1"/>
          </p:nvPr>
        </p:nvSpPr>
        <p:spPr>
          <a:xfrm>
            <a:off x="342900" y="838200"/>
            <a:ext cx="6057900" cy="8001000"/>
          </a:xfrm>
        </p:spPr>
        <p:txBody>
          <a:bodyPr>
            <a:normAutofit/>
          </a:bodyPr>
          <a:lstStyle/>
          <a:p>
            <a:pPr marL="0" indent="360363" algn="just">
              <a:buNone/>
            </a:pPr>
            <a:r>
              <a:rPr lang="ru-RU" sz="1400" b="1" dirty="0" smtClean="0">
                <a:latin typeface="Times New Roman" pitchFamily="18" charset="0"/>
                <a:cs typeface="Times New Roman" pitchFamily="18" charset="0"/>
              </a:rPr>
              <a:t>В городе Воткинске сформированы следующие условия </a:t>
            </a:r>
          </a:p>
          <a:p>
            <a:pPr marL="0" indent="0" algn="just">
              <a:buNone/>
            </a:pPr>
            <a:r>
              <a:rPr lang="ru-RU" sz="1400" b="1" dirty="0" smtClean="0">
                <a:latin typeface="Times New Roman" pitchFamily="18" charset="0"/>
                <a:cs typeface="Times New Roman" pitchFamily="18" charset="0"/>
              </a:rPr>
              <a:t>для развития инвестиционной деятельности:</a:t>
            </a:r>
            <a:endParaRPr lang="ru-RU" sz="1400" dirty="0" smtClean="0">
              <a:latin typeface="Times New Roman" pitchFamily="18" charset="0"/>
              <a:cs typeface="Times New Roman" pitchFamily="18" charset="0"/>
            </a:endParaRPr>
          </a:p>
          <a:p>
            <a:pPr marL="0" indent="360363" algn="just">
              <a:buNone/>
            </a:pP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0" indent="360363" algn="just">
              <a:buFont typeface="Wingdings" pitchFamily="2" charset="2"/>
              <a:buChar char="Ø"/>
            </a:pPr>
            <a:r>
              <a:rPr lang="ru-RU" sz="1400" dirty="0" smtClean="0">
                <a:latin typeface="Times New Roman" pitchFamily="18" charset="0"/>
                <a:cs typeface="Times New Roman" pitchFamily="18" charset="0"/>
              </a:rPr>
              <a:t>наличие инвестиционных площадок (свободных земельных участков, производственных, складских, офисных помещений);</a:t>
            </a:r>
            <a:endParaRPr lang="en-US" sz="1400" dirty="0" smtClean="0">
              <a:latin typeface="Times New Roman" pitchFamily="18" charset="0"/>
              <a:cs typeface="Times New Roman" pitchFamily="18" charset="0"/>
            </a:endParaRPr>
          </a:p>
          <a:p>
            <a:pPr marL="0" indent="360363" algn="just">
              <a:buFont typeface="Wingdings" pitchFamily="2" charset="2"/>
              <a:buChar char="Ø"/>
            </a:pPr>
            <a:endParaRPr lang="ru-RU" sz="1400" dirty="0" smtClean="0">
              <a:latin typeface="Times New Roman" pitchFamily="18" charset="0"/>
              <a:cs typeface="Times New Roman" pitchFamily="18" charset="0"/>
            </a:endParaRPr>
          </a:p>
          <a:p>
            <a:pPr marL="0" indent="360363" algn="just">
              <a:buFont typeface="Wingdings" pitchFamily="2" charset="2"/>
              <a:buChar char="Ø"/>
            </a:pPr>
            <a:r>
              <a:rPr lang="ru-RU" sz="1400" dirty="0" smtClean="0">
                <a:latin typeface="Times New Roman" pitchFamily="18" charset="0"/>
                <a:cs typeface="Times New Roman" pitchFamily="18" charset="0"/>
              </a:rPr>
              <a:t>возможность аренды земельных участков без конкурса с возможностью последующего льготного выкупа при реализации инвестиционного проекта;</a:t>
            </a:r>
            <a:endParaRPr lang="en-US" sz="1400" dirty="0" smtClean="0">
              <a:latin typeface="Times New Roman" pitchFamily="18" charset="0"/>
              <a:cs typeface="Times New Roman" pitchFamily="18" charset="0"/>
            </a:endParaRPr>
          </a:p>
          <a:p>
            <a:pPr marL="0" indent="360363" algn="just">
              <a:buFont typeface="Wingdings" pitchFamily="2" charset="2"/>
              <a:buChar char="Ø"/>
            </a:pPr>
            <a:endParaRPr lang="ru-RU" sz="1400" dirty="0" smtClean="0">
              <a:latin typeface="Times New Roman" pitchFamily="18" charset="0"/>
              <a:cs typeface="Times New Roman" pitchFamily="18" charset="0"/>
            </a:endParaRPr>
          </a:p>
          <a:p>
            <a:pPr marL="0" indent="360363" algn="just">
              <a:buFont typeface="Wingdings" pitchFamily="2" charset="2"/>
              <a:buChar char="Ø"/>
            </a:pPr>
            <a:r>
              <a:rPr lang="ru-RU" sz="1400" dirty="0" smtClean="0">
                <a:latin typeface="Times New Roman" pitchFamily="18" charset="0"/>
                <a:cs typeface="Times New Roman" pitchFamily="18" charset="0"/>
              </a:rPr>
              <a:t>предоставление льгот по земельному налогу и арендной плате за землю;</a:t>
            </a:r>
            <a:endParaRPr lang="en-US" sz="1400" dirty="0" smtClean="0">
              <a:latin typeface="Times New Roman" pitchFamily="18" charset="0"/>
              <a:cs typeface="Times New Roman" pitchFamily="18" charset="0"/>
            </a:endParaRPr>
          </a:p>
          <a:p>
            <a:pPr marL="0" indent="360363" algn="just">
              <a:buFont typeface="Wingdings" pitchFamily="2" charset="2"/>
              <a:buChar char="Ø"/>
            </a:pPr>
            <a:endParaRPr lang="ru-RU" sz="1400" dirty="0" smtClean="0">
              <a:latin typeface="Times New Roman" pitchFamily="18" charset="0"/>
              <a:cs typeface="Times New Roman" pitchFamily="18" charset="0"/>
            </a:endParaRPr>
          </a:p>
          <a:p>
            <a:pPr marL="0" indent="360363" algn="just">
              <a:buFont typeface="Wingdings" pitchFamily="2" charset="2"/>
              <a:buChar char="Ø"/>
            </a:pPr>
            <a:r>
              <a:rPr lang="ru-RU" sz="1400" dirty="0" smtClean="0">
                <a:latin typeface="Times New Roman" pitchFamily="18" charset="0"/>
                <a:cs typeface="Times New Roman" pitchFamily="18" charset="0"/>
              </a:rPr>
              <a:t>предоставление малым предприятиям производственных площадей в частном промышленном парке «Индустриальный»;</a:t>
            </a:r>
            <a:endParaRPr lang="en-US" sz="1400" dirty="0" smtClean="0">
              <a:latin typeface="Times New Roman" pitchFamily="18" charset="0"/>
              <a:cs typeface="Times New Roman" pitchFamily="18" charset="0"/>
            </a:endParaRPr>
          </a:p>
          <a:p>
            <a:pPr marL="0" indent="360363" algn="just">
              <a:buFont typeface="Wingdings" pitchFamily="2" charset="2"/>
              <a:buChar char="Ø"/>
            </a:pPr>
            <a:endParaRPr lang="ru-RU" sz="1400" dirty="0" smtClean="0">
              <a:latin typeface="Times New Roman" pitchFamily="18" charset="0"/>
              <a:cs typeface="Times New Roman" pitchFamily="18" charset="0"/>
            </a:endParaRPr>
          </a:p>
          <a:p>
            <a:pPr marL="0" indent="360363" algn="just">
              <a:buFont typeface="Wingdings" pitchFamily="2" charset="2"/>
              <a:buChar char="Ø"/>
            </a:pPr>
            <a:r>
              <a:rPr lang="ru-RU" sz="1400" dirty="0" smtClean="0">
                <a:latin typeface="Times New Roman" pitchFamily="18" charset="0"/>
                <a:cs typeface="Times New Roman" pitchFamily="18" charset="0"/>
              </a:rPr>
              <a:t>возможность строительства (реконструкции) инженерной и транспортной инфраструктуры, необходимой для реализации инвестиционного проекта за счет программ по финансированию коммунальной инфраструктуры;</a:t>
            </a:r>
            <a:endParaRPr lang="en-US" sz="1400" dirty="0" smtClean="0">
              <a:latin typeface="Times New Roman" pitchFamily="18" charset="0"/>
              <a:cs typeface="Times New Roman" pitchFamily="18" charset="0"/>
            </a:endParaRPr>
          </a:p>
          <a:p>
            <a:pPr marL="0" indent="360363" algn="just">
              <a:buFont typeface="Wingdings" pitchFamily="2" charset="2"/>
              <a:buChar char="Ø"/>
            </a:pPr>
            <a:endParaRPr lang="ru-RU" sz="1400" dirty="0" smtClean="0">
              <a:latin typeface="Times New Roman" pitchFamily="18" charset="0"/>
              <a:cs typeface="Times New Roman" pitchFamily="18" charset="0"/>
            </a:endParaRPr>
          </a:p>
          <a:p>
            <a:pPr marL="0" indent="360363" algn="just">
              <a:buFont typeface="Wingdings" pitchFamily="2" charset="2"/>
              <a:buChar char="Ø"/>
            </a:pPr>
            <a:r>
              <a:rPr lang="ru-RU" sz="1400" dirty="0" smtClean="0">
                <a:latin typeface="Times New Roman" pitchFamily="18" charset="0"/>
                <a:cs typeface="Times New Roman" pitchFamily="18" charset="0"/>
              </a:rPr>
              <a:t>возможность получения льготных займов.</a:t>
            </a:r>
          </a:p>
          <a:p>
            <a:pPr marL="0" indent="360363">
              <a:buNone/>
            </a:pPr>
            <a:endParaRPr lang="ru-RU" sz="1800" dirty="0" smtClean="0"/>
          </a:p>
          <a:p>
            <a:pPr marL="0" indent="360363">
              <a:buNone/>
            </a:pPr>
            <a:endParaRPr lang="ru-RU" sz="1800" dirty="0"/>
          </a:p>
        </p:txBody>
      </p:sp>
      <p:grpSp>
        <p:nvGrpSpPr>
          <p:cNvPr id="3"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4" name="Group 5"/>
          <p:cNvGrpSpPr/>
          <p:nvPr/>
        </p:nvGrpSpPr>
        <p:grpSpPr>
          <a:xfrm>
            <a:off x="5943600" y="228600"/>
            <a:ext cx="685800" cy="762000"/>
            <a:chOff x="0" y="0"/>
            <a:chExt cx="2846088" cy="2846088"/>
          </a:xfrm>
        </p:grpSpPr>
        <p:grpSp>
          <p:nvGrpSpPr>
            <p:cNvPr id="5"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ИНВЕСТИЦИОННАЯ ДЕЯТЕЛЬНОСТЬ</a:t>
            </a:r>
            <a:endParaRPr lang="ru-RU" sz="1400" b="1" dirty="0">
              <a:solidFill>
                <a:srgbClr val="0070C0"/>
              </a:solidFill>
              <a:latin typeface="Times New Roman" pitchFamily="18" charset="0"/>
              <a:cs typeface="Times New Roman" pitchFamily="18" charset="0"/>
            </a:endParaRPr>
          </a:p>
        </p:txBody>
      </p:sp>
      <p:sp>
        <p:nvSpPr>
          <p:cNvPr id="15" name="Содержимое 14"/>
          <p:cNvSpPr>
            <a:spLocks noGrp="1"/>
          </p:cNvSpPr>
          <p:nvPr>
            <p:ph idx="1"/>
          </p:nvPr>
        </p:nvSpPr>
        <p:spPr>
          <a:xfrm>
            <a:off x="342900" y="1000100"/>
            <a:ext cx="6015058" cy="7715304"/>
          </a:xfrm>
        </p:spPr>
        <p:txBody>
          <a:bodyPr>
            <a:normAutofit lnSpcReduction="10000"/>
          </a:bodyPr>
          <a:lstStyle/>
          <a:p>
            <a:pPr marL="0" indent="360363" algn="just">
              <a:buNone/>
            </a:pPr>
            <a:r>
              <a:rPr lang="ru-RU" sz="1400" b="1" dirty="0" smtClean="0">
                <a:latin typeface="Times New Roman" pitchFamily="18" charset="0"/>
                <a:cs typeface="Times New Roman" pitchFamily="18" charset="0"/>
              </a:rPr>
              <a:t>Аренда земельных участков без конкурса </a:t>
            </a:r>
            <a:endParaRPr lang="ru-RU" sz="1400" dirty="0" smtClean="0">
              <a:latin typeface="Times New Roman" pitchFamily="18" charset="0"/>
              <a:cs typeface="Times New Roman" pitchFamily="18" charset="0"/>
            </a:endParaRPr>
          </a:p>
          <a:p>
            <a:pPr marL="0" indent="360363" algn="just">
              <a:buNone/>
            </a:pPr>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Для инвесторов, реализующих социально-значимые  и масштабные инвестиционные проекты, предоставляется возможность   получения земельного участка в аренду без торгов по льготной ставке с последующим выкупом  при реализации проекта.</a:t>
            </a:r>
          </a:p>
          <a:p>
            <a:pPr marL="0" indent="360363" algn="just">
              <a:buNone/>
            </a:pPr>
            <a:r>
              <a:rPr lang="ru-RU" sz="1400" dirty="0" smtClean="0">
                <a:latin typeface="Times New Roman" pitchFamily="18" charset="0"/>
                <a:cs typeface="Times New Roman" pitchFamily="18" charset="0"/>
              </a:rPr>
              <a:t> </a:t>
            </a:r>
          </a:p>
          <a:p>
            <a:pPr marL="0" indent="360363" algn="just">
              <a:buNone/>
            </a:pPr>
            <a:r>
              <a:rPr lang="ru-RU" sz="1400" b="1" dirty="0" smtClean="0">
                <a:latin typeface="Times New Roman" pitchFamily="18" charset="0"/>
                <a:cs typeface="Times New Roman" pitchFamily="18" charset="0"/>
              </a:rPr>
              <a:t>в 2019  предоставлено  - 3 участка</a:t>
            </a:r>
            <a:r>
              <a:rPr lang="en-US" sz="1400" b="1"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180975" indent="179388" algn="just">
              <a:buNone/>
            </a:pPr>
            <a:r>
              <a:rPr lang="ru-RU" sz="1400" dirty="0" smtClean="0">
                <a:latin typeface="Times New Roman" pitchFamily="18" charset="0"/>
                <a:cs typeface="Times New Roman" pitchFamily="18" charset="0"/>
              </a:rPr>
              <a:t> Строительство выставочного центра – ООО «ПаркузГрупп»;</a:t>
            </a:r>
          </a:p>
          <a:p>
            <a:pPr marL="180975" indent="179388" algn="just">
              <a:buNone/>
            </a:pPr>
            <a:r>
              <a:rPr lang="ru-RU" sz="1400" dirty="0" smtClean="0">
                <a:latin typeface="Times New Roman" pitchFamily="18" charset="0"/>
                <a:cs typeface="Times New Roman" pitchFamily="18" charset="0"/>
              </a:rPr>
              <a:t>Строительство оздоровительного комплекса – ООО «ПаркузГрупп»;</a:t>
            </a:r>
          </a:p>
          <a:p>
            <a:pPr marL="180975" indent="179388" algn="just">
              <a:buNone/>
            </a:pPr>
            <a:r>
              <a:rPr lang="ru-RU" sz="1400" dirty="0" smtClean="0">
                <a:latin typeface="Times New Roman" pitchFamily="18" charset="0"/>
                <a:cs typeface="Times New Roman" pitchFamily="18" charset="0"/>
              </a:rPr>
              <a:t>Строительство физкультурно-оздоровительного комплекса для маломобильных групп населения – ЗАО «Стройактив»;</a:t>
            </a:r>
            <a:endParaRPr lang="en-US" sz="1400" dirty="0" smtClean="0">
              <a:latin typeface="Times New Roman" pitchFamily="18" charset="0"/>
              <a:cs typeface="Times New Roman" pitchFamily="18" charset="0"/>
            </a:endParaRPr>
          </a:p>
          <a:p>
            <a:pPr marL="180975" indent="179388" algn="just"/>
            <a:endParaRPr lang="ru-RU" sz="1400" dirty="0" smtClean="0">
              <a:latin typeface="Times New Roman" pitchFamily="18" charset="0"/>
              <a:cs typeface="Times New Roman" pitchFamily="18" charset="0"/>
            </a:endParaRPr>
          </a:p>
          <a:p>
            <a:pPr marL="180975" indent="179388" algn="just">
              <a:buNone/>
            </a:pPr>
            <a:r>
              <a:rPr lang="ru-RU" sz="1400" b="1" dirty="0" smtClean="0">
                <a:latin typeface="Times New Roman" pitchFamily="18" charset="0"/>
                <a:cs typeface="Times New Roman" pitchFamily="18" charset="0"/>
              </a:rPr>
              <a:t>в 2020 – 1 участок</a:t>
            </a:r>
            <a:r>
              <a:rPr lang="en-US" sz="1400" b="1"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180975" indent="179388" algn="just">
              <a:buNone/>
            </a:pPr>
            <a:r>
              <a:rPr lang="ru-RU" sz="1400" dirty="0" smtClean="0">
                <a:latin typeface="Times New Roman" pitchFamily="18" charset="0"/>
                <a:cs typeface="Times New Roman" pitchFamily="18" charset="0"/>
              </a:rPr>
              <a:t>Строительство детского культурно-досугового центра «Музей занимательных наук» - ООО «Мираж-Н»;</a:t>
            </a:r>
            <a:endParaRPr lang="en-US" sz="1400" dirty="0" smtClean="0">
              <a:latin typeface="Times New Roman" pitchFamily="18" charset="0"/>
              <a:cs typeface="Times New Roman" pitchFamily="18" charset="0"/>
            </a:endParaRPr>
          </a:p>
          <a:p>
            <a:pPr marL="180975" indent="179388" algn="just"/>
            <a:endParaRPr lang="ru-RU" sz="1400" dirty="0" smtClean="0">
              <a:latin typeface="Times New Roman" pitchFamily="18" charset="0"/>
              <a:cs typeface="Times New Roman" pitchFamily="18" charset="0"/>
            </a:endParaRPr>
          </a:p>
          <a:p>
            <a:pPr marL="180975" indent="179388" algn="just">
              <a:buNone/>
            </a:pPr>
            <a:r>
              <a:rPr lang="ru-RU" sz="1400" b="1" dirty="0" smtClean="0">
                <a:latin typeface="Times New Roman" pitchFamily="18" charset="0"/>
                <a:cs typeface="Times New Roman" pitchFamily="18" charset="0"/>
              </a:rPr>
              <a:t>в 2022 – 2 участка</a:t>
            </a:r>
            <a:r>
              <a:rPr lang="en-US" sz="1400" b="1"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180975" indent="179388" algn="just">
              <a:buNone/>
            </a:pPr>
            <a:r>
              <a:rPr lang="ru-RU" sz="1400" dirty="0" smtClean="0">
                <a:latin typeface="Times New Roman" pitchFamily="18" charset="0"/>
                <a:cs typeface="Times New Roman" pitchFamily="18" charset="0"/>
              </a:rPr>
              <a:t>Строительство базы отдыха «Деревня рыбака» - ООО «ПаркузГрупп»;</a:t>
            </a:r>
          </a:p>
          <a:p>
            <a:pPr marL="180975" indent="179388" algn="just">
              <a:buNone/>
            </a:pPr>
            <a:r>
              <a:rPr lang="ru-RU" sz="1400" dirty="0" smtClean="0">
                <a:latin typeface="Times New Roman" pitchFamily="18" charset="0"/>
                <a:cs typeface="Times New Roman" pitchFamily="18" charset="0"/>
              </a:rPr>
              <a:t>Строительство гостиницы – ООО «ЭверестЭкстра». </a:t>
            </a:r>
          </a:p>
          <a:p>
            <a:pPr marL="0" indent="360363" algn="just">
              <a:buNone/>
            </a:pPr>
            <a:r>
              <a:rPr lang="ru-RU" sz="1400" dirty="0" smtClean="0">
                <a:latin typeface="Times New Roman" pitchFamily="18" charset="0"/>
                <a:cs typeface="Times New Roman" pitchFamily="18" charset="0"/>
              </a:rPr>
              <a:t>Участок, предоставленный ЗАО «Стройактив»,  выкуплен по льготной ставке.</a:t>
            </a:r>
          </a:p>
          <a:p>
            <a:pPr marL="0" indent="360363" algn="just">
              <a:buNone/>
            </a:pPr>
            <a:endParaRPr lang="ru-RU" sz="1400" dirty="0" smtClean="0">
              <a:latin typeface="Times New Roman" pitchFamily="18" charset="0"/>
              <a:cs typeface="Times New Roman" pitchFamily="18" charset="0"/>
            </a:endParaRPr>
          </a:p>
          <a:p>
            <a:pPr marL="0" indent="360363" algn="just">
              <a:buNone/>
            </a:pPr>
            <a:r>
              <a:rPr lang="ru-RU" sz="1400" b="1" dirty="0" smtClean="0">
                <a:latin typeface="Times New Roman" pitchFamily="18" charset="0"/>
                <a:cs typeface="Times New Roman" pitchFamily="18" charset="0"/>
              </a:rPr>
              <a:t>В 2023 году  </a:t>
            </a:r>
            <a:r>
              <a:rPr lang="en-US" sz="1400" b="1" dirty="0" smtClean="0">
                <a:latin typeface="Times New Roman" pitchFamily="18" charset="0"/>
                <a:cs typeface="Times New Roman" pitchFamily="18" charset="0"/>
              </a:rPr>
              <a:t>- 1 </a:t>
            </a:r>
            <a:r>
              <a:rPr lang="ru-RU" sz="1400" b="1" dirty="0" smtClean="0">
                <a:latin typeface="Times New Roman" pitchFamily="18" charset="0"/>
                <a:cs typeface="Times New Roman" pitchFamily="18" charset="0"/>
              </a:rPr>
              <a:t>участок:</a:t>
            </a:r>
          </a:p>
          <a:p>
            <a:pPr marL="0" indent="360363" algn="just">
              <a:buNone/>
            </a:pPr>
            <a:r>
              <a:rPr lang="ru-RU" sz="1400" dirty="0" smtClean="0">
                <a:latin typeface="Times New Roman" pitchFamily="18" charset="0"/>
                <a:cs typeface="Times New Roman" pitchFamily="18" charset="0"/>
              </a:rPr>
              <a:t>Строительство  ООО «РарТэк-технологии»,</a:t>
            </a:r>
          </a:p>
          <a:p>
            <a:pPr marL="0" indent="360363" algn="just">
              <a:buNone/>
            </a:pPr>
            <a:endParaRPr lang="ru-RU" sz="1400" dirty="0" smtClean="0">
              <a:latin typeface="Times New Roman" pitchFamily="18" charset="0"/>
              <a:cs typeface="Times New Roman" pitchFamily="18" charset="0"/>
            </a:endParaRPr>
          </a:p>
          <a:p>
            <a:pPr marL="0" indent="360363" algn="just">
              <a:buNone/>
            </a:pPr>
            <a:r>
              <a:rPr lang="ru-RU" sz="1400" b="1" dirty="0" smtClean="0">
                <a:latin typeface="Times New Roman" pitchFamily="18" charset="0"/>
                <a:cs typeface="Times New Roman" pitchFamily="18" charset="0"/>
              </a:rPr>
              <a:t>В 2024 году – 8  земельных участков;</a:t>
            </a:r>
          </a:p>
          <a:p>
            <a:pPr marL="0" indent="360363" algn="just">
              <a:buNone/>
            </a:pPr>
            <a:r>
              <a:rPr lang="ru-RU" sz="1400" dirty="0" smtClean="0">
                <a:latin typeface="Times New Roman" pitchFamily="18" charset="0"/>
                <a:cs typeface="Times New Roman" pitchFamily="18" charset="0"/>
              </a:rPr>
              <a:t>Организация производства задвижек дисковых и клапанов обратных с рабочим давлением 4,0, МПа – ООО «Завод НГО «Техновек»</a:t>
            </a:r>
          </a:p>
          <a:p>
            <a:pPr marL="0" indent="360363" algn="just">
              <a:buNone/>
            </a:pPr>
            <a:r>
              <a:rPr lang="ru-RU" sz="1400" dirty="0" smtClean="0">
                <a:latin typeface="Times New Roman" pitchFamily="18" charset="0"/>
                <a:cs typeface="Times New Roman" pitchFamily="18" charset="0"/>
              </a:rPr>
              <a:t>Строительство нового микрорайона «Образцово» – ООО "СЗ "Даур-Воткинск" </a:t>
            </a:r>
          </a:p>
          <a:p>
            <a:pPr marL="0" indent="360363" algn="just">
              <a:buNone/>
            </a:pPr>
            <a:r>
              <a:rPr lang="ru-RU" sz="1400" dirty="0" smtClean="0">
                <a:latin typeface="Times New Roman" pitchFamily="18" charset="0"/>
                <a:cs typeface="Times New Roman" pitchFamily="18" charset="0"/>
              </a:rPr>
              <a:t>Строительство жилого дома на ул. Волгоградская, 24 - ООО СЗ «Даур»</a:t>
            </a:r>
          </a:p>
          <a:p>
            <a:pPr marL="0" indent="360363" algn="just">
              <a:buNone/>
            </a:pPr>
            <a:r>
              <a:rPr lang="ru-RU" sz="1400" dirty="0" smtClean="0">
                <a:latin typeface="Times New Roman" pitchFamily="18" charset="0"/>
                <a:cs typeface="Times New Roman" pitchFamily="18" charset="0"/>
              </a:rPr>
              <a:t>Строительство ЖК Главдом-1 –ООО "СЗ Глав-дом-1"</a:t>
            </a:r>
          </a:p>
        </p:txBody>
      </p:sp>
      <p:grpSp>
        <p:nvGrpSpPr>
          <p:cNvPr id="3" name="Group 3"/>
          <p:cNvGrpSpPr/>
          <p:nvPr/>
        </p:nvGrpSpPr>
        <p:grpSpPr>
          <a:xfrm rot="-10800000">
            <a:off x="-76200" y="0"/>
            <a:ext cx="69342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4" name="Group 5"/>
          <p:cNvGrpSpPr/>
          <p:nvPr/>
        </p:nvGrpSpPr>
        <p:grpSpPr>
          <a:xfrm>
            <a:off x="5943600" y="228600"/>
            <a:ext cx="685800" cy="762000"/>
            <a:chOff x="0" y="0"/>
            <a:chExt cx="2846088" cy="2846088"/>
          </a:xfrm>
        </p:grpSpPr>
        <p:grpSp>
          <p:nvGrpSpPr>
            <p:cNvPr id="5"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  ИНВЕСТИЦИОННАЯ ДЕЯТЕЛЬНОСТЬ</a:t>
            </a:r>
            <a:endParaRPr lang="ru-RU" sz="1400" b="1" dirty="0">
              <a:solidFill>
                <a:srgbClr val="0070C0"/>
              </a:solidFill>
              <a:latin typeface="Times New Roman" pitchFamily="18" charset="0"/>
              <a:cs typeface="Times New Roman" pitchFamily="18" charset="0"/>
            </a:endParaRPr>
          </a:p>
        </p:txBody>
      </p:sp>
      <p:sp>
        <p:nvSpPr>
          <p:cNvPr id="15" name="Содержимое 14"/>
          <p:cNvSpPr>
            <a:spLocks noGrp="1"/>
          </p:cNvSpPr>
          <p:nvPr>
            <p:ph idx="1"/>
          </p:nvPr>
        </p:nvSpPr>
        <p:spPr>
          <a:xfrm>
            <a:off x="457200" y="928662"/>
            <a:ext cx="6057900" cy="7715304"/>
          </a:xfrm>
        </p:spPr>
        <p:txBody>
          <a:bodyPr>
            <a:normAutofit/>
          </a:bodyPr>
          <a:lstStyle/>
          <a:p>
            <a:pPr marL="0" indent="360363" algn="just">
              <a:buNone/>
            </a:pPr>
            <a:r>
              <a:rPr lang="ru-RU" sz="1400" b="1" dirty="0" smtClean="0">
                <a:latin typeface="Times New Roman" pitchFamily="18" charset="0"/>
                <a:cs typeface="Times New Roman" pitchFamily="18" charset="0"/>
              </a:rPr>
              <a:t>Предоставление малым предприятиям производственных площадей в частном промышленном парке «Индустриальный»</a:t>
            </a: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Промышленный парк «Индустриальный»- комплекс объектов недвижимости, инфраструктуры, земельных участков, предоставляемые субъектам малого и среднего предпринимательства для осуществления производственной деятельности.</a:t>
            </a:r>
          </a:p>
          <a:p>
            <a:pPr marL="0" indent="360363" algn="just">
              <a:buNone/>
            </a:pPr>
            <a:r>
              <a:rPr lang="ru-RU" sz="1400" dirty="0" smtClean="0">
                <a:latin typeface="Times New Roman" pitchFamily="18" charset="0"/>
                <a:cs typeface="Times New Roman" pitchFamily="18" charset="0"/>
              </a:rPr>
              <a:t>Управляющая компания промышленного парка «Индустриальный» ООО «Прогресс» организует эффективную работу промышленной площадки, обеспечивая высокое качество предоставляемых резидентам услуг,  гарантируя концепцию развития промышленного парка.</a:t>
            </a:r>
          </a:p>
          <a:p>
            <a:pPr marL="0" indent="360363" algn="just">
              <a:buNone/>
            </a:pPr>
            <a:r>
              <a:rPr lang="ru-RU" sz="1400" dirty="0" smtClean="0">
                <a:latin typeface="Times New Roman" pitchFamily="18" charset="0"/>
                <a:cs typeface="Times New Roman" pitchFamily="18" charset="0"/>
              </a:rPr>
              <a:t>Площадь земельного участка — 82703 кв.м.</a:t>
            </a:r>
          </a:p>
          <a:p>
            <a:pPr marL="0" indent="360363" algn="just">
              <a:buNone/>
            </a:pPr>
            <a:r>
              <a:rPr lang="ru-RU" sz="1400" dirty="0" smtClean="0">
                <a:latin typeface="Times New Roman" pitchFamily="18" charset="0"/>
                <a:cs typeface="Times New Roman" pitchFamily="18" charset="0"/>
              </a:rPr>
              <a:t>Арендная площадь — 29220,4 кв.м.</a:t>
            </a:r>
          </a:p>
          <a:p>
            <a:pPr marL="0" indent="360363" algn="just">
              <a:buNone/>
            </a:pPr>
            <a:r>
              <a:rPr lang="ru-RU" sz="1400" dirty="0" smtClean="0">
                <a:latin typeface="Times New Roman" pitchFamily="18" charset="0"/>
                <a:cs typeface="Times New Roman" pitchFamily="18" charset="0"/>
              </a:rPr>
              <a:t>Производственно-складские площади — 24246,5 кв.м.</a:t>
            </a:r>
          </a:p>
          <a:p>
            <a:pPr marL="0" indent="360363" algn="just">
              <a:buNone/>
            </a:pPr>
            <a:r>
              <a:rPr lang="ru-RU" sz="1400" dirty="0" smtClean="0">
                <a:latin typeface="Times New Roman" pitchFamily="18" charset="0"/>
                <a:cs typeface="Times New Roman" pitchFamily="18" charset="0"/>
              </a:rPr>
              <a:t>Офисные помещения — 4973,5 кв.м.</a:t>
            </a: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На площадке промышленного парка ведут деятельность как отдельные, не связанные друг с другом компании из разных отраслей, так и компании из одного отраслевого сегмента, связанные между собой общими производственными процессами.</a:t>
            </a: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a:latin typeface="Times New Roman" pitchFamily="18" charset="0"/>
              <a:cs typeface="Times New Roman" pitchFamily="18" charset="0"/>
            </a:endParaRPr>
          </a:p>
        </p:txBody>
      </p:sp>
      <p:grpSp>
        <p:nvGrpSpPr>
          <p:cNvPr id="3"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4" name="Group 5"/>
          <p:cNvGrpSpPr/>
          <p:nvPr/>
        </p:nvGrpSpPr>
        <p:grpSpPr>
          <a:xfrm>
            <a:off x="5943600" y="228600"/>
            <a:ext cx="685800" cy="762000"/>
            <a:chOff x="0" y="0"/>
            <a:chExt cx="2846088" cy="2846088"/>
          </a:xfrm>
        </p:grpSpPr>
        <p:grpSp>
          <p:nvGrpSpPr>
            <p:cNvPr id="5"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pic>
        <p:nvPicPr>
          <p:cNvPr id="13" name="Рисунок 12"/>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85794" y="4286248"/>
            <a:ext cx="5500726" cy="321471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  </a:t>
            </a:r>
            <a:r>
              <a:rPr lang="ru-RU" sz="1400" b="1" i="1" dirty="0" smtClean="0">
                <a:solidFill>
                  <a:srgbClr val="0070C0"/>
                </a:solidFill>
                <a:latin typeface="Times New Roman" pitchFamily="18" charset="0"/>
                <a:cs typeface="Times New Roman" pitchFamily="18" charset="0"/>
              </a:rPr>
              <a:t>ИНВЕСТИЦИОННАЯ ДЕЯТЕЛЬНОСТЬ</a:t>
            </a:r>
            <a:endParaRPr lang="ru-RU" sz="1400" b="1" i="1" dirty="0">
              <a:solidFill>
                <a:srgbClr val="0070C0"/>
              </a:solidFill>
              <a:latin typeface="Times New Roman" pitchFamily="18" charset="0"/>
              <a:cs typeface="Times New Roman" pitchFamily="18" charset="0"/>
            </a:endParaRPr>
          </a:p>
        </p:txBody>
      </p:sp>
      <p:sp>
        <p:nvSpPr>
          <p:cNvPr id="15" name="Содержимое 14"/>
          <p:cNvSpPr>
            <a:spLocks noGrp="1"/>
          </p:cNvSpPr>
          <p:nvPr>
            <p:ph idx="1"/>
          </p:nvPr>
        </p:nvSpPr>
        <p:spPr>
          <a:xfrm>
            <a:off x="457200" y="928662"/>
            <a:ext cx="6057900" cy="7715304"/>
          </a:xfrm>
        </p:spPr>
        <p:txBody>
          <a:bodyPr>
            <a:normAutofit/>
          </a:bodyPr>
          <a:lstStyle/>
          <a:p>
            <a:pPr marL="0" indent="360363" algn="just">
              <a:buNone/>
            </a:pPr>
            <a:r>
              <a:rPr lang="ru-RU" sz="1400" b="1" dirty="0" smtClean="0">
                <a:latin typeface="Times New Roman" pitchFamily="18" charset="0"/>
                <a:cs typeface="Times New Roman" pitchFamily="18" charset="0"/>
              </a:rPr>
              <a:t>Строительство (реконструкция) инженерной и транспортной инфраструктуры для реализации инвестиционных проектов</a:t>
            </a: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 </a:t>
            </a:r>
          </a:p>
          <a:p>
            <a:pPr marL="0" indent="360363" algn="just">
              <a:buNone/>
            </a:pPr>
            <a:r>
              <a:rPr lang="ru-RU" sz="1400" dirty="0" smtClean="0">
                <a:latin typeface="Times New Roman" pitchFamily="18" charset="0"/>
                <a:cs typeface="Times New Roman" pitchFamily="18" charset="0"/>
              </a:rPr>
              <a:t>Строительство(реконструкция) инженерной и транспортной инфраструктуры, необходимой для реализации инвестиционных проектов осуществляется в рамках программам Госкорпорации ВЭБ.РФ и постановления Правительства Российской Федерации от 19.10.2020 №1704.</a:t>
            </a:r>
          </a:p>
          <a:p>
            <a:pPr marL="0" indent="360363" algn="just">
              <a:buNone/>
            </a:pPr>
            <a:r>
              <a:rPr lang="ru-RU" sz="1400" dirty="0" smtClean="0">
                <a:latin typeface="Times New Roman" pitchFamily="18" charset="0"/>
                <a:cs typeface="Times New Roman" pitchFamily="18" charset="0"/>
              </a:rPr>
              <a:t> </a:t>
            </a:r>
          </a:p>
          <a:p>
            <a:pPr marL="0" indent="360363" algn="just">
              <a:buNone/>
            </a:pPr>
            <a:r>
              <a:rPr lang="ru-RU" sz="1400" b="1" dirty="0" smtClean="0">
                <a:latin typeface="Times New Roman" pitchFamily="18" charset="0"/>
                <a:cs typeface="Times New Roman" pitchFamily="18" charset="0"/>
              </a:rPr>
              <a:t>При софинансировании ВЭБ.РФ</a:t>
            </a:r>
            <a:r>
              <a:rPr lang="ru-RU" sz="1400" dirty="0" smtClean="0">
                <a:latin typeface="Times New Roman" pitchFamily="18" charset="0"/>
                <a:cs typeface="Times New Roman" pitchFamily="18" charset="0"/>
              </a:rPr>
              <a:t>  построено 5 объектов обеспечивающей инфраструктуры – это сети водоснабжения и водоотведения, автомобильная дорога.</a:t>
            </a:r>
          </a:p>
          <a:p>
            <a:pPr marL="0" indent="360363" algn="just">
              <a:buNone/>
            </a:pPr>
            <a:endParaRPr lang="ru-RU" sz="1400" b="1" dirty="0" smtClean="0">
              <a:latin typeface="Times New Roman" pitchFamily="18" charset="0"/>
              <a:cs typeface="Times New Roman" pitchFamily="18" charset="0"/>
            </a:endParaRPr>
          </a:p>
          <a:p>
            <a:pPr marL="0" indent="360363" algn="just">
              <a:buNone/>
            </a:pPr>
            <a:r>
              <a:rPr lang="ru-RU" sz="1400" b="1" dirty="0" smtClean="0">
                <a:latin typeface="Times New Roman" pitchFamily="18" charset="0"/>
                <a:cs typeface="Times New Roman" pitchFamily="18" charset="0"/>
              </a:rPr>
              <a:t>В результате реализовано 3  крупных инвестиционных проектов:</a:t>
            </a: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Выход на проектную мощность предприятия по производству электротехнического оборудования (ООО ЭТЗ «Вектор»). </a:t>
            </a:r>
          </a:p>
          <a:p>
            <a:pPr marL="0" indent="360363" algn="just">
              <a:buNone/>
            </a:pPr>
            <a:r>
              <a:rPr lang="ru-RU" sz="1400" dirty="0" smtClean="0">
                <a:latin typeface="Times New Roman" pitchFamily="18" charset="0"/>
                <a:cs typeface="Times New Roman" pitchFamily="18" charset="0"/>
              </a:rPr>
              <a:t>Создание цеха по изготовлению нефтепромыслового оборудования (производство насосного оборудования для нефтегазовой отрасли) (ОАО ТД «Воткинский завод»).</a:t>
            </a:r>
          </a:p>
          <a:p>
            <a:pPr marL="0" indent="360363" algn="just">
              <a:buNone/>
            </a:pPr>
            <a:r>
              <a:rPr lang="ru-RU" sz="1400" dirty="0" smtClean="0">
                <a:latin typeface="Times New Roman" pitchFamily="18" charset="0"/>
                <a:cs typeface="Times New Roman" pitchFamily="18" charset="0"/>
              </a:rPr>
              <a:t>Строительство оздоровительного комплекса  (ИП Фонарев Н.А.).</a:t>
            </a:r>
          </a:p>
          <a:p>
            <a:pPr marL="0" indent="360363" algn="just">
              <a:buNone/>
            </a:pPr>
            <a:r>
              <a:rPr lang="ru-RU" sz="1400" dirty="0" smtClean="0">
                <a:latin typeface="Times New Roman" pitchFamily="18" charset="0"/>
                <a:cs typeface="Times New Roman" pitchFamily="18" charset="0"/>
              </a:rPr>
              <a:t>В стадии реализации проект по строительству оздоровительного комплекса (ООО «ПаркузГрупп»).</a:t>
            </a:r>
          </a:p>
          <a:p>
            <a:pPr marL="0" indent="360363" algn="just">
              <a:buNone/>
            </a:pPr>
            <a:r>
              <a:rPr lang="ru-RU" sz="1400" dirty="0" smtClean="0">
                <a:latin typeface="Times New Roman" pitchFamily="18" charset="0"/>
                <a:cs typeface="Times New Roman" pitchFamily="18" charset="0"/>
              </a:rPr>
              <a:t> </a:t>
            </a:r>
          </a:p>
          <a:p>
            <a:pPr marL="0" indent="360363" algn="just">
              <a:buNone/>
            </a:pPr>
            <a:r>
              <a:rPr lang="ru-RU" sz="1400" b="1" dirty="0" smtClean="0">
                <a:latin typeface="Times New Roman" pitchFamily="18" charset="0"/>
                <a:cs typeface="Times New Roman" pitchFamily="18" charset="0"/>
              </a:rPr>
              <a:t>В рамках реализации постановления  Правительства РФ №1704</a:t>
            </a:r>
            <a:r>
              <a:rPr lang="ru-RU" sz="1400" dirty="0" smtClean="0">
                <a:latin typeface="Times New Roman" pitchFamily="18" charset="0"/>
                <a:cs typeface="Times New Roman" pitchFamily="18" charset="0"/>
              </a:rPr>
              <a:t> заключены соглашения  о взаимодействии при реализации новых инвестиционных проектов  с ООО «Завод НГО «Техновек» и ОАО «Воткинская промышленная компания»,  </a:t>
            </a:r>
          </a:p>
          <a:p>
            <a:pPr marL="0" indent="360363" algn="just">
              <a:buNone/>
            </a:pPr>
            <a:r>
              <a:rPr lang="ru-RU" sz="1400" dirty="0" smtClean="0">
                <a:latin typeface="Times New Roman" pitchFamily="18" charset="0"/>
                <a:cs typeface="Times New Roman" pitchFamily="18" charset="0"/>
              </a:rPr>
              <a:t>В 2024 году благодаря реализации программы «1704» ООО «Завод НГО «Техновек» за счет бюджетных средств  осуществлено технологическое присоединение к электрическим сетям.</a:t>
            </a:r>
          </a:p>
          <a:p>
            <a:pPr marL="0" indent="360363" algn="just">
              <a:buNone/>
            </a:pPr>
            <a:endParaRPr lang="ru-RU" sz="1400" dirty="0">
              <a:latin typeface="Times New Roman" pitchFamily="18" charset="0"/>
              <a:cs typeface="Times New Roman" pitchFamily="18" charset="0"/>
            </a:endParaRPr>
          </a:p>
        </p:txBody>
      </p:sp>
      <p:grpSp>
        <p:nvGrpSpPr>
          <p:cNvPr id="3"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4" name="Group 5"/>
          <p:cNvGrpSpPr/>
          <p:nvPr/>
        </p:nvGrpSpPr>
        <p:grpSpPr>
          <a:xfrm>
            <a:off x="5943600" y="228600"/>
            <a:ext cx="685800" cy="762000"/>
            <a:chOff x="0" y="0"/>
            <a:chExt cx="2846088" cy="2846088"/>
          </a:xfrm>
        </p:grpSpPr>
        <p:grpSp>
          <p:nvGrpSpPr>
            <p:cNvPr id="5"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ОБЩИЕ СВЕДЕНИЯ О ГОРОДЕ</a:t>
            </a:r>
            <a:r>
              <a:rPr lang="ru-RU" sz="1800" b="1" dirty="0" smtClean="0">
                <a:solidFill>
                  <a:srgbClr val="0070C0"/>
                </a:solidFill>
              </a:rPr>
              <a:t/>
            </a:r>
            <a:br>
              <a:rPr lang="ru-RU" sz="1800" b="1" dirty="0" smtClean="0">
                <a:solidFill>
                  <a:srgbClr val="0070C0"/>
                </a:solidFill>
              </a:rPr>
            </a:br>
            <a:endParaRPr lang="ru-RU" sz="1800" b="1" dirty="0">
              <a:solidFill>
                <a:srgbClr val="0070C0"/>
              </a:solidFill>
            </a:endParaRPr>
          </a:p>
        </p:txBody>
      </p:sp>
      <p:sp>
        <p:nvSpPr>
          <p:cNvPr id="3" name="Содержимое 2"/>
          <p:cNvSpPr>
            <a:spLocks noGrp="1"/>
          </p:cNvSpPr>
          <p:nvPr>
            <p:ph idx="1"/>
          </p:nvPr>
        </p:nvSpPr>
        <p:spPr>
          <a:xfrm>
            <a:off x="457200" y="990600"/>
            <a:ext cx="6057900" cy="7772400"/>
          </a:xfrm>
        </p:spPr>
        <p:txBody>
          <a:bodyPr anchor="t">
            <a:normAutofit lnSpcReduction="10000"/>
          </a:bodyPr>
          <a:lstStyle/>
          <a:p>
            <a:pPr marL="0" indent="355600" algn="just">
              <a:buNone/>
            </a:pPr>
            <a:endParaRPr lang="ru-RU" sz="1800" dirty="0" smtClean="0"/>
          </a:p>
          <a:p>
            <a:pPr marL="0" indent="355600" algn="just">
              <a:buNone/>
            </a:pPr>
            <a:endParaRPr lang="ru-RU" sz="1800" dirty="0" smtClean="0"/>
          </a:p>
          <a:p>
            <a:pPr marL="0" indent="355600" algn="just">
              <a:buNone/>
            </a:pPr>
            <a:endParaRPr lang="ru-RU" sz="1800" dirty="0" smtClean="0"/>
          </a:p>
          <a:p>
            <a:pPr marL="0" indent="355600" algn="just">
              <a:buNone/>
            </a:pPr>
            <a:endParaRPr lang="ru-RU" sz="1800" dirty="0" smtClean="0"/>
          </a:p>
          <a:p>
            <a:pPr marL="0" indent="355600" algn="just">
              <a:buNone/>
            </a:pPr>
            <a:endParaRPr lang="ru-RU" sz="1800" dirty="0" smtClean="0"/>
          </a:p>
          <a:p>
            <a:pPr marL="0" indent="355600" algn="just">
              <a:buNone/>
            </a:pPr>
            <a:endParaRPr lang="ru-RU" sz="1800" dirty="0" smtClean="0"/>
          </a:p>
          <a:p>
            <a:pPr marL="0" indent="355600" algn="just">
              <a:buNone/>
            </a:pPr>
            <a:endParaRPr lang="ru-RU" sz="1400" dirty="0" smtClean="0">
              <a:latin typeface="Times New Roman" pitchFamily="18" charset="0"/>
              <a:cs typeface="Times New Roman" pitchFamily="18" charset="0"/>
            </a:endParaRPr>
          </a:p>
          <a:p>
            <a:pPr marL="0" indent="355600" algn="just">
              <a:buNone/>
            </a:pPr>
            <a:endParaRPr lang="ru-RU" sz="1400" dirty="0" smtClean="0">
              <a:latin typeface="Times New Roman" pitchFamily="18" charset="0"/>
              <a:cs typeface="Times New Roman" pitchFamily="18" charset="0"/>
            </a:endParaRPr>
          </a:p>
          <a:p>
            <a:pPr marL="0" indent="355600" algn="just">
              <a:buNone/>
            </a:pPr>
            <a:endParaRPr lang="ru-RU" sz="1400" dirty="0" smtClean="0">
              <a:latin typeface="Times New Roman" pitchFamily="18" charset="0"/>
              <a:cs typeface="Times New Roman" pitchFamily="18" charset="0"/>
            </a:endParaRPr>
          </a:p>
          <a:p>
            <a:pPr marL="0" indent="355600" algn="just">
              <a:buNone/>
            </a:pPr>
            <a:endParaRPr lang="ru-RU" sz="1400" dirty="0" smtClean="0">
              <a:latin typeface="Times New Roman" pitchFamily="18" charset="0"/>
              <a:cs typeface="Times New Roman" pitchFamily="18" charset="0"/>
            </a:endParaRPr>
          </a:p>
          <a:p>
            <a:pPr marL="0" indent="355600" algn="just">
              <a:buNone/>
            </a:pPr>
            <a:endParaRPr lang="ru-RU" sz="1400" dirty="0" smtClean="0">
              <a:latin typeface="Times New Roman" pitchFamily="18" charset="0"/>
              <a:cs typeface="Times New Roman" pitchFamily="18" charset="0"/>
            </a:endParaRPr>
          </a:p>
          <a:p>
            <a:pPr marL="0" indent="355600" algn="just">
              <a:buNone/>
            </a:pPr>
            <a:endParaRPr lang="ru-RU" sz="1400" dirty="0" smtClean="0">
              <a:latin typeface="Times New Roman" pitchFamily="18" charset="0"/>
              <a:cs typeface="Times New Roman" pitchFamily="18" charset="0"/>
            </a:endParaRPr>
          </a:p>
          <a:p>
            <a:pPr marL="0" indent="355600"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Муниципальное образование «Город Воткинск» Удмуртской Республики имеет статус городского округа в составе Удмуртской Республики, входящей в Приволжский федеральный округ. В 2023 году  Указом Президента Российской Федерации городу присвоено звание города трудовой Доблести.</a:t>
            </a:r>
          </a:p>
          <a:p>
            <a:pPr marL="0" indent="360363" algn="just">
              <a:buNone/>
            </a:pPr>
            <a:r>
              <a:rPr lang="ru-RU" sz="1400" dirty="0" smtClean="0">
                <a:latin typeface="Times New Roman" pitchFamily="18" charset="0"/>
                <a:cs typeface="Times New Roman" pitchFamily="18" charset="0"/>
              </a:rPr>
              <a:t>Город находится в 54 км северо-восточнее г. Ижевска – столицы Удмуртской Республики, в 12 км от реки Кама. Расстояние до столицы России – г. Москвы – 1191 км.</a:t>
            </a:r>
          </a:p>
          <a:p>
            <a:pPr marL="0" indent="360363" algn="just">
              <a:buNone/>
            </a:pPr>
            <a:r>
              <a:rPr lang="ru-RU" sz="1400" dirty="0" smtClean="0">
                <a:latin typeface="Times New Roman" pitchFamily="18" charset="0"/>
                <a:cs typeface="Times New Roman" pitchFamily="18" charset="0"/>
              </a:rPr>
              <a:t>Город Воткинск расположен  на берегу пруда, образовавшегося при строительстве плотины на слиянии  рек  Вотка, Березовка и Шаркан, входящих в бассейн реки Камы. </a:t>
            </a:r>
            <a:r>
              <a:rPr lang="ru-RU" sz="1400" dirty="0" smtClean="0">
                <a:latin typeface="Times New Roman" pitchFamily="18" charset="0"/>
                <a:cs typeface="Times New Roman" pitchFamily="18" charset="0"/>
              </a:rPr>
              <a:t>Воткинский</a:t>
            </a:r>
            <a:r>
              <a:rPr lang="ru-RU" sz="1400" dirty="0" smtClean="0">
                <a:latin typeface="Times New Roman" pitchFamily="18" charset="0"/>
                <a:cs typeface="Times New Roman" pitchFamily="18" charset="0"/>
              </a:rPr>
              <a:t> пруд  является важнейшим для города хозяйственно-питьевым водоемом, занимает площадь 21,8 кв. км. Это самый большой в Удмуртии искусственный водоем. </a:t>
            </a:r>
          </a:p>
          <a:p>
            <a:pPr marL="0" indent="360363" algn="just">
              <a:buNone/>
            </a:pPr>
            <a:r>
              <a:rPr lang="ru-RU" sz="1400" dirty="0" smtClean="0">
                <a:latin typeface="Times New Roman" pitchFamily="18" charset="0"/>
                <a:cs typeface="Times New Roman" pitchFamily="18" charset="0"/>
              </a:rPr>
              <a:t>В межрегиональной экономической конкуренции расположение города Воткинска имеет свои положительные особенности. Близость к столице республики городу Ижевску, Пермскому краю и городу Пермь обеспечивает кооперацию военно-промышленного комплекса, потенциально способствует притоку инвестиций в другие отрасли промышленного производства и непроизводственную сферу.</a:t>
            </a:r>
          </a:p>
          <a:p>
            <a:pPr marL="355600" indent="-355600" algn="just">
              <a:buNone/>
            </a:pPr>
            <a:endParaRPr lang="ru-RU" sz="1600" dirty="0" smtClean="0"/>
          </a:p>
          <a:p>
            <a:pPr marL="355600" indent="-355600"/>
            <a:endParaRPr lang="ru-RU" sz="1800" dirty="0"/>
          </a:p>
        </p:txBody>
      </p:sp>
      <p:pic>
        <p:nvPicPr>
          <p:cNvPr id="1026" name="Picture 2" descr="C:\Users\User\Desktop\1.jpg"/>
          <p:cNvPicPr>
            <a:picLocks noChangeAspect="1" noChangeArrowheads="1"/>
          </p:cNvPicPr>
          <p:nvPr/>
        </p:nvPicPr>
        <p:blipFill>
          <a:blip r:embed="rId2" cstate="print"/>
          <a:srcRect/>
          <a:stretch>
            <a:fillRect/>
          </a:stretch>
        </p:blipFill>
        <p:spPr bwMode="auto">
          <a:xfrm>
            <a:off x="380999" y="914400"/>
            <a:ext cx="3859613" cy="2362200"/>
          </a:xfrm>
          <a:prstGeom prst="rect">
            <a:avLst/>
          </a:prstGeom>
          <a:ln>
            <a:noFill/>
          </a:ln>
          <a:effectLst>
            <a:softEdge rad="112500"/>
          </a:effectLst>
        </p:spPr>
      </p:pic>
      <p:grpSp>
        <p:nvGrpSpPr>
          <p:cNvPr id="8" name="Group 3"/>
          <p:cNvGrpSpPr/>
          <p:nvPr/>
        </p:nvGrpSpPr>
        <p:grpSpPr>
          <a:xfrm rot="-10800000">
            <a:off x="-2" y="-5"/>
            <a:ext cx="6857999" cy="609604"/>
            <a:chOff x="0" y="0"/>
            <a:chExt cx="6350000" cy="6339840"/>
          </a:xfrm>
        </p:grpSpPr>
        <p:sp>
          <p:nvSpPr>
            <p:cNvPr id="9"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10" name="Group 5"/>
          <p:cNvGrpSpPr/>
          <p:nvPr/>
        </p:nvGrpSpPr>
        <p:grpSpPr>
          <a:xfrm>
            <a:off x="5943600" y="228600"/>
            <a:ext cx="685800" cy="762000"/>
            <a:chOff x="0" y="0"/>
            <a:chExt cx="2846088" cy="2846088"/>
          </a:xfrm>
        </p:grpSpPr>
        <p:grpSp>
          <p:nvGrpSpPr>
            <p:cNvPr id="11" name="Group 6"/>
            <p:cNvGrpSpPr/>
            <p:nvPr/>
          </p:nvGrpSpPr>
          <p:grpSpPr>
            <a:xfrm>
              <a:off x="6348" y="0"/>
              <a:ext cx="2833388" cy="2846088"/>
              <a:chOff x="1813" y="0"/>
              <a:chExt cx="809173" cy="812800"/>
            </a:xfrm>
          </p:grpSpPr>
          <p:sp>
            <p:nvSpPr>
              <p:cNvPr id="13"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4"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12" name="Picture 9"/>
            <p:cNvPicPr>
              <a:picLocks noChangeAspect="1"/>
            </p:cNvPicPr>
            <p:nvPr/>
          </p:nvPicPr>
          <p:blipFill>
            <a:blip r:embed="rId3" cstate="print"/>
            <a:srcRect/>
            <a:stretch>
              <a:fillRect/>
            </a:stretch>
          </p:blipFill>
          <p:spPr>
            <a:xfrm>
              <a:off x="478577" y="163754"/>
              <a:ext cx="1888935" cy="2518580"/>
            </a:xfrm>
            <a:prstGeom prst="rect">
              <a:avLst/>
            </a:prstGeom>
          </p:spPr>
        </p:pic>
      </p:grpSp>
      <p:pic>
        <p:nvPicPr>
          <p:cNvPr id="15" name="Picture 5" descr="C:\Users\User\Desktop\5.jpg"/>
          <p:cNvPicPr>
            <a:picLocks noChangeAspect="1" noChangeArrowheads="1"/>
          </p:cNvPicPr>
          <p:nvPr/>
        </p:nvPicPr>
        <p:blipFill>
          <a:blip r:embed="rId4"/>
          <a:srcRect/>
          <a:stretch>
            <a:fillRect/>
          </a:stretch>
        </p:blipFill>
        <p:spPr bwMode="auto">
          <a:xfrm>
            <a:off x="2895600" y="2209800"/>
            <a:ext cx="3547029" cy="2468250"/>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  ИНВЕСТИЦИОННАЯ ДЕЯТЕЛЬНОСТЬ</a:t>
            </a:r>
            <a:endParaRPr lang="ru-RU" sz="1400" b="1" dirty="0">
              <a:solidFill>
                <a:srgbClr val="0070C0"/>
              </a:solidFill>
              <a:latin typeface="Times New Roman" pitchFamily="18" charset="0"/>
              <a:cs typeface="Times New Roman" pitchFamily="18" charset="0"/>
            </a:endParaRPr>
          </a:p>
        </p:txBody>
      </p:sp>
      <p:sp>
        <p:nvSpPr>
          <p:cNvPr id="15" name="Содержимое 14"/>
          <p:cNvSpPr>
            <a:spLocks noGrp="1"/>
          </p:cNvSpPr>
          <p:nvPr>
            <p:ph idx="1"/>
          </p:nvPr>
        </p:nvSpPr>
        <p:spPr>
          <a:xfrm>
            <a:off x="457200" y="928662"/>
            <a:ext cx="6057900" cy="7715304"/>
          </a:xfrm>
        </p:spPr>
        <p:txBody>
          <a:bodyPr>
            <a:normAutofit/>
          </a:bodyPr>
          <a:lstStyle/>
          <a:p>
            <a:pPr marL="0" indent="360363" algn="just">
              <a:buNone/>
            </a:pPr>
            <a:r>
              <a:rPr lang="ru-RU" sz="1500" b="1" dirty="0" smtClean="0">
                <a:latin typeface="Times New Roman" pitchFamily="18" charset="0"/>
                <a:cs typeface="Times New Roman" pitchFamily="18" charset="0"/>
              </a:rPr>
              <a:t>Возможность получения льготных займов</a:t>
            </a:r>
          </a:p>
          <a:p>
            <a:pPr marL="0" indent="360363" algn="just">
              <a:buNone/>
            </a:pPr>
            <a:endParaRPr lang="ru-RU" sz="1400" dirty="0" smtClean="0">
              <a:latin typeface="Times New Roman" pitchFamily="18" charset="0"/>
              <a:cs typeface="Times New Roman" pitchFamily="18" charset="0"/>
            </a:endParaRPr>
          </a:p>
          <a:p>
            <a:pPr marL="0" lvl="0" indent="360363" algn="just">
              <a:buFont typeface="Wingdings" pitchFamily="2" charset="2"/>
              <a:buChar char="Ø"/>
            </a:pPr>
            <a:r>
              <a:rPr lang="ru-RU" sz="1400" dirty="0" smtClean="0">
                <a:latin typeface="Times New Roman" pitchFamily="18" charset="0"/>
                <a:cs typeface="Times New Roman" pitchFamily="18" charset="0"/>
              </a:rPr>
              <a:t>Госкорпорация ВЭБ.РФ (ВЭБ.РФ)</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lvl="0" indent="360363" algn="just">
              <a:buFont typeface="Wingdings" pitchFamily="2" charset="2"/>
              <a:buChar char="Ø"/>
            </a:pPr>
            <a:r>
              <a:rPr lang="ru-RU" sz="1400" dirty="0" smtClean="0">
                <a:latin typeface="Times New Roman" pitchFamily="18" charset="0"/>
                <a:cs typeface="Times New Roman" pitchFamily="18" charset="0"/>
              </a:rPr>
              <a:t>Фонд развития промышленности (ФРП)</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lvl="0" indent="360363" algn="just">
              <a:buFont typeface="Wingdings" pitchFamily="2" charset="2"/>
              <a:buChar char="Ø"/>
            </a:pPr>
            <a:r>
              <a:rPr lang="ru-RU" sz="1400" dirty="0" smtClean="0">
                <a:latin typeface="Times New Roman" pitchFamily="18" charset="0"/>
                <a:cs typeface="Times New Roman" pitchFamily="18" charset="0"/>
              </a:rPr>
              <a:t>АО Корпорация МСП (Корпорация МСП)</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lvl="0" indent="360363" algn="just">
              <a:buFont typeface="Wingdings" pitchFamily="2" charset="2"/>
              <a:buChar char="Ø"/>
            </a:pPr>
            <a:r>
              <a:rPr lang="ru-RU" sz="1400" dirty="0" smtClean="0">
                <a:latin typeface="Times New Roman" pitchFamily="18" charset="0"/>
                <a:cs typeface="Times New Roman" pitchFamily="18" charset="0"/>
              </a:rPr>
              <a:t>ПАО «Банк ВТБ», ПАО «Сбербанк», АО «Россельхозбанк», ПАО «Альфа-банк», АО «МСП Банк», ПАО «АкБарсБанк», ПАО «Промсвязьбанк», ПАО «Газпромбанк», ПАО «Совкомбанк»</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Ø"/>
            </a:pPr>
            <a:r>
              <a:rPr lang="ru-RU" sz="1400" dirty="0" smtClean="0">
                <a:latin typeface="Times New Roman" pitchFamily="18" charset="0"/>
                <a:cs typeface="Times New Roman" pitchFamily="18" charset="0"/>
              </a:rPr>
              <a:t> МКК Удмуртский фонд развития предпринимательства (УФРП).  </a:t>
            </a:r>
          </a:p>
          <a:p>
            <a:pPr marL="0" indent="360363" algn="just">
              <a:buNone/>
            </a:pPr>
            <a:r>
              <a:rPr lang="ru-RU" sz="1400" dirty="0" smtClean="0">
                <a:latin typeface="Times New Roman" pitchFamily="18" charset="0"/>
                <a:cs typeface="Times New Roman" pitchFamily="18" charset="0"/>
              </a:rPr>
              <a:t> </a:t>
            </a:r>
          </a:p>
          <a:p>
            <a:pPr marL="0" indent="360363" algn="just">
              <a:buNone/>
            </a:pPr>
            <a:r>
              <a:rPr lang="ru-RU" sz="1400" dirty="0" smtClean="0">
                <a:latin typeface="Times New Roman" pitchFamily="18" charset="0"/>
                <a:cs typeface="Times New Roman" pitchFamily="18" charset="0"/>
              </a:rPr>
              <a:t>Сотрудничество Воткинска с ВЭБ.РФ дает возможность инвесторам получить льготные займы: </a:t>
            </a:r>
          </a:p>
          <a:p>
            <a:pPr marL="180975" lvl="0" indent="179388" algn="just"/>
            <a:r>
              <a:rPr lang="ru-RU" sz="1400" dirty="0" smtClean="0">
                <a:latin typeface="Times New Roman" pitchFamily="18" charset="0"/>
                <a:cs typeface="Times New Roman" pitchFamily="18" charset="0"/>
              </a:rPr>
              <a:t>от 5 до 250 млн. руб. под 1% годовых сроком до 15 лет;</a:t>
            </a:r>
          </a:p>
          <a:p>
            <a:pPr marL="180975" lvl="0" indent="179388" algn="just"/>
            <a:r>
              <a:rPr lang="ru-RU" sz="1400" dirty="0" smtClean="0">
                <a:latin typeface="Times New Roman" pitchFamily="18" charset="0"/>
                <a:cs typeface="Times New Roman" pitchFamily="18" charset="0"/>
              </a:rPr>
              <a:t>от 250 до 1000 млн. руб. под 5% годовых сроком до 15 лет  (</a:t>
            </a:r>
            <a:r>
              <a:rPr lang="en-US" sz="1400" dirty="0" smtClean="0">
                <a:latin typeface="Times New Roman" pitchFamily="18" charset="0"/>
                <a:cs typeface="Times New Roman" pitchFamily="18" charset="0"/>
                <a:hlinkClick r:id="rId2"/>
              </a:rPr>
              <a:t>https://</a:t>
            </a:r>
            <a:r>
              <a:rPr lang="ru-RU" sz="1400" dirty="0" smtClean="0">
                <a:latin typeface="Times New Roman" pitchFamily="18" charset="0"/>
                <a:cs typeface="Times New Roman" pitchFamily="18" charset="0"/>
                <a:hlinkClick r:id="rId2"/>
              </a:rPr>
              <a:t>вэб.рф</a:t>
            </a:r>
            <a:r>
              <a:rPr lang="ru-RU" sz="1400" dirty="0" smtClean="0">
                <a:latin typeface="Times New Roman" pitchFamily="18" charset="0"/>
                <a:cs typeface="Times New Roman" pitchFamily="18" charset="0"/>
                <a:hlinkClick r:id="rId2"/>
              </a:rPr>
              <a:t>/</a:t>
            </a:r>
            <a:r>
              <a:rPr lang="en-US" sz="1400" dirty="0" smtClean="0">
                <a:latin typeface="Times New Roman" pitchFamily="18" charset="0"/>
                <a:cs typeface="Times New Roman" pitchFamily="18" charset="0"/>
                <a:hlinkClick r:id="rId2"/>
              </a:rPr>
              <a:t>podderzhka-monogorodov</a:t>
            </a:r>
            <a:r>
              <a:rPr lang="en-US" sz="1400" dirty="0" smtClean="0">
                <a:latin typeface="Times New Roman" pitchFamily="18" charset="0"/>
                <a:cs typeface="Times New Roman" pitchFamily="18" charset="0"/>
                <a:hlinkClick r:id="rId2"/>
              </a:rPr>
              <a:t>/</a:t>
            </a:r>
            <a:r>
              <a:rPr lang="en-US" sz="1400" dirty="0" smtClean="0">
                <a:latin typeface="Times New Roman" pitchFamily="18" charset="0"/>
                <a:cs typeface="Times New Roman" pitchFamily="18" charset="0"/>
                <a:hlinkClick r:id="rId2"/>
              </a:rPr>
              <a:t>finansovaya-podderzhka</a:t>
            </a:r>
            <a:r>
              <a:rPr lang="en-US" sz="1400" dirty="0" smtClean="0">
                <a:latin typeface="Times New Roman" pitchFamily="18" charset="0"/>
                <a:cs typeface="Times New Roman" pitchFamily="18" charset="0"/>
                <a:hlinkClick r:id="rId2"/>
              </a:rPr>
              <a:t>/</a:t>
            </a:r>
            <a:r>
              <a:rPr lang="ru-RU" sz="1400" dirty="0" smtClean="0">
                <a:latin typeface="Times New Roman" pitchFamily="18" charset="0"/>
                <a:cs typeface="Times New Roman" pitchFamily="18" charset="0"/>
              </a:rPr>
              <a:t>)</a:t>
            </a:r>
          </a:p>
          <a:p>
            <a:pPr marL="0" indent="360363" algn="just">
              <a:buNone/>
            </a:pPr>
            <a:r>
              <a:rPr lang="ru-RU" sz="1400" dirty="0" smtClean="0">
                <a:latin typeface="Times New Roman" pitchFamily="18" charset="0"/>
                <a:cs typeface="Times New Roman" pitchFamily="18" charset="0"/>
              </a:rPr>
              <a:t>.</a:t>
            </a:r>
          </a:p>
          <a:p>
            <a:pPr marL="0" indent="360363" algn="just">
              <a:buNone/>
            </a:pPr>
            <a:r>
              <a:rPr lang="ru-RU" sz="1400" dirty="0" smtClean="0">
                <a:latin typeface="Times New Roman" pitchFamily="18" charset="0"/>
                <a:cs typeface="Times New Roman" pitchFamily="18" charset="0"/>
              </a:rPr>
              <a:t>ФРП предоставляет займы промышленным предприятиям на реализацию проектов, направленных на внедрение передовых технологий, создание новых продуктов или организацию импортозамещающих производств (</a:t>
            </a:r>
            <a:r>
              <a:rPr lang="ru-RU" sz="1400" u="sng" dirty="0" smtClean="0">
                <a:latin typeface="Times New Roman" pitchFamily="18" charset="0"/>
                <a:cs typeface="Times New Roman" pitchFamily="18" charset="0"/>
                <a:hlinkClick r:id="rId3"/>
              </a:rPr>
              <a:t>https://frprf.ru/zaymy/</a:t>
            </a:r>
            <a:r>
              <a:rPr lang="ru-RU" sz="1400" dirty="0" smtClean="0">
                <a:latin typeface="Times New Roman" pitchFamily="18" charset="0"/>
                <a:cs typeface="Times New Roman" pitchFamily="18" charset="0"/>
              </a:rPr>
              <a:t>).</a:t>
            </a:r>
          </a:p>
          <a:p>
            <a:pPr marL="0" indent="360363" algn="just">
              <a:buNone/>
            </a:pPr>
            <a:r>
              <a:rPr lang="ru-RU" sz="1400" dirty="0" smtClean="0">
                <a:latin typeface="Times New Roman" pitchFamily="18" charset="0"/>
                <a:cs typeface="Times New Roman" pitchFamily="18" charset="0"/>
              </a:rPr>
              <a:t>Корпорация МСП совместно с уполномоченными банками предоставляет займы субъектам малого и среднего предпринимательства, в том числе микропредприятиям.</a:t>
            </a:r>
          </a:p>
          <a:p>
            <a:pPr marL="0" indent="360363" algn="just">
              <a:buNone/>
            </a:pPr>
            <a:r>
              <a:rPr lang="ru-RU" sz="1400" dirty="0" smtClean="0">
                <a:latin typeface="Times New Roman" pitchFamily="18" charset="0"/>
                <a:cs typeface="Times New Roman" pitchFamily="18" charset="0"/>
              </a:rPr>
              <a:t>По программе льготного кредитования  возможно получить беззалоговый займ на инвестиционные цели(</a:t>
            </a:r>
            <a:r>
              <a:rPr lang="ru-RU" sz="1400" u="sng" dirty="0" smtClean="0">
                <a:latin typeface="Times New Roman" pitchFamily="18" charset="0"/>
                <a:cs typeface="Times New Roman" pitchFamily="18" charset="0"/>
                <a:hlinkClick r:id="rId4"/>
              </a:rPr>
              <a:t>https://madeinudmurtia.ru/udm/lgotnye-kredity/</a:t>
            </a:r>
            <a:r>
              <a:rPr lang="ru-RU" sz="1400" dirty="0" smtClean="0">
                <a:latin typeface="Times New Roman" pitchFamily="18" charset="0"/>
                <a:cs typeface="Times New Roman" pitchFamily="18" charset="0"/>
              </a:rPr>
              <a:t>).</a:t>
            </a:r>
          </a:p>
          <a:p>
            <a:pPr marL="0" indent="360363" algn="just">
              <a:buNone/>
            </a:pPr>
            <a:endParaRPr lang="ru-RU" sz="1400" dirty="0">
              <a:latin typeface="Times New Roman" pitchFamily="18" charset="0"/>
              <a:cs typeface="Times New Roman" pitchFamily="18" charset="0"/>
            </a:endParaRPr>
          </a:p>
        </p:txBody>
      </p:sp>
      <p:grpSp>
        <p:nvGrpSpPr>
          <p:cNvPr id="3"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4" name="Group 5"/>
          <p:cNvGrpSpPr/>
          <p:nvPr/>
        </p:nvGrpSpPr>
        <p:grpSpPr>
          <a:xfrm>
            <a:off x="5943600" y="228600"/>
            <a:ext cx="685800" cy="762000"/>
            <a:chOff x="0" y="0"/>
            <a:chExt cx="2846088" cy="2846088"/>
          </a:xfrm>
        </p:grpSpPr>
        <p:grpSp>
          <p:nvGrpSpPr>
            <p:cNvPr id="5"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5" cstate="print"/>
            <a:srcRect/>
            <a:stretch>
              <a:fillRect/>
            </a:stretch>
          </p:blipFill>
          <p:spPr>
            <a:xfrm>
              <a:off x="478577" y="163754"/>
              <a:ext cx="1888935" cy="2518580"/>
            </a:xfrm>
            <a:prstGeom prst="rect">
              <a:avLst/>
            </a:prstGeom>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  ИНВЕСТИЦИОННАЯ ДЕЯТЕЛЬНОСТЬ</a:t>
            </a:r>
            <a:endParaRPr lang="ru-RU" sz="1400" b="1" dirty="0">
              <a:solidFill>
                <a:srgbClr val="0070C0"/>
              </a:solidFill>
              <a:latin typeface="Times New Roman" pitchFamily="18" charset="0"/>
              <a:cs typeface="Times New Roman" pitchFamily="18" charset="0"/>
            </a:endParaRPr>
          </a:p>
        </p:txBody>
      </p:sp>
      <p:sp>
        <p:nvSpPr>
          <p:cNvPr id="15" name="Содержимое 14"/>
          <p:cNvSpPr>
            <a:spLocks noGrp="1"/>
          </p:cNvSpPr>
          <p:nvPr>
            <p:ph idx="1"/>
          </p:nvPr>
        </p:nvSpPr>
        <p:spPr>
          <a:xfrm>
            <a:off x="457200" y="928662"/>
            <a:ext cx="6057900" cy="7715304"/>
          </a:xfrm>
        </p:spPr>
        <p:txBody>
          <a:bodyPr>
            <a:normAutofit/>
          </a:bodyPr>
          <a:lstStyle/>
          <a:p>
            <a:pPr marL="0" indent="360363" algn="just">
              <a:buNone/>
            </a:pPr>
            <a:r>
              <a:rPr lang="ru-RU" sz="1400" dirty="0" smtClean="0">
                <a:latin typeface="Times New Roman" pitchFamily="18" charset="0"/>
                <a:cs typeface="Times New Roman" pitchFamily="18" charset="0"/>
              </a:rPr>
              <a:t>УФРП предоставляет:</a:t>
            </a:r>
          </a:p>
          <a:p>
            <a:pPr marL="0" lvl="0" indent="360363" algn="just"/>
            <a:r>
              <a:rPr lang="ru-RU" sz="1400" dirty="0" smtClean="0">
                <a:latin typeface="Times New Roman" pitchFamily="18" charset="0"/>
                <a:cs typeface="Times New Roman" pitchFamily="18" charset="0"/>
              </a:rPr>
              <a:t>микрозаймы до 5 млн.рублей субъектам малого и среднего предпринимательства, самозанятым гражданам, а также - промышленным предприятиям и субъектам малого и среднего предпринимательства, осуществляющим деятельность в области информационных технологий</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a:t>
            </a:r>
            <a:r>
              <a:rPr lang="ru-RU" sz="1400" u="sng" dirty="0" smtClean="0">
                <a:latin typeface="Times New Roman" pitchFamily="18" charset="0"/>
                <a:cs typeface="Times New Roman" pitchFamily="18" charset="0"/>
                <a:hlinkClick r:id="rId2"/>
              </a:rPr>
              <a:t>https://madeinudmurtia.ru/udm/mikrozaymy-na-lgotnykh-usloviyakh/mikrozajmy/</a:t>
            </a:r>
            <a:r>
              <a:rPr lang="ru-RU" sz="1400" dirty="0" smtClean="0">
                <a:latin typeface="Times New Roman" pitchFamily="18" charset="0"/>
                <a:cs typeface="Times New Roman" pitchFamily="18" charset="0"/>
              </a:rPr>
              <a:t>);</a:t>
            </a:r>
          </a:p>
          <a:p>
            <a:pPr marL="0" lvl="0" indent="360363" algn="just"/>
            <a:r>
              <a:rPr lang="ru-RU" sz="1400" dirty="0" smtClean="0">
                <a:latin typeface="Times New Roman" pitchFamily="18" charset="0"/>
                <a:cs typeface="Times New Roman" pitchFamily="18" charset="0"/>
              </a:rPr>
              <a:t>совместно с ФРП  займы до 200 млн.рублей промышленным предприятиям</a:t>
            </a:r>
            <a:r>
              <a:rPr lang="en-US"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a:t>
            </a:r>
            <a:r>
              <a:rPr lang="ru-RU" sz="1400" u="sng" dirty="0" smtClean="0">
                <a:latin typeface="Times New Roman" pitchFamily="18" charset="0"/>
                <a:cs typeface="Times New Roman" pitchFamily="18" charset="0"/>
                <a:hlinkClick r:id="rId3"/>
              </a:rPr>
              <a:t>https://madeinudmurtia.ru/udm/finansirovanie-proektov-razvitiya-promyshlennykh-predpriyatiy/zaymy-subektam-promyshlennosti/</a:t>
            </a:r>
            <a:r>
              <a:rPr lang="ru-RU" sz="1400" dirty="0" smtClean="0">
                <a:latin typeface="Times New Roman" pitchFamily="18" charset="0"/>
                <a:cs typeface="Times New Roman" pitchFamily="18" charset="0"/>
              </a:rPr>
              <a:t>).</a:t>
            </a: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a:latin typeface="Times New Roman" pitchFamily="18" charset="0"/>
              <a:cs typeface="Times New Roman" pitchFamily="18" charset="0"/>
            </a:endParaRPr>
          </a:p>
        </p:txBody>
      </p:sp>
      <p:grpSp>
        <p:nvGrpSpPr>
          <p:cNvPr id="3"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4" name="Group 5"/>
          <p:cNvGrpSpPr/>
          <p:nvPr/>
        </p:nvGrpSpPr>
        <p:grpSpPr>
          <a:xfrm>
            <a:off x="5943600" y="228600"/>
            <a:ext cx="685800" cy="762000"/>
            <a:chOff x="0" y="0"/>
            <a:chExt cx="2846088" cy="2846088"/>
          </a:xfrm>
        </p:grpSpPr>
        <p:grpSp>
          <p:nvGrpSpPr>
            <p:cNvPr id="5"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4" cstate="print"/>
            <a:srcRect/>
            <a:stretch>
              <a:fillRect/>
            </a:stretch>
          </p:blipFill>
          <p:spPr>
            <a:xfrm>
              <a:off x="478577" y="163754"/>
              <a:ext cx="1888935" cy="2518580"/>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ИНВЕСТИЦИОННАЯ ДЕЯТЕЛЬНОСТЬ</a:t>
            </a:r>
            <a:endParaRPr lang="ru-RU" sz="1400" b="1" dirty="0">
              <a:solidFill>
                <a:srgbClr val="0070C0"/>
              </a:solidFill>
              <a:latin typeface="Times New Roman" pitchFamily="18" charset="0"/>
              <a:cs typeface="Times New Roman" pitchFamily="18" charset="0"/>
            </a:endParaRPr>
          </a:p>
        </p:txBody>
      </p:sp>
      <p:sp>
        <p:nvSpPr>
          <p:cNvPr id="15" name="Содержимое 14"/>
          <p:cNvSpPr>
            <a:spLocks noGrp="1"/>
          </p:cNvSpPr>
          <p:nvPr>
            <p:ph idx="1"/>
          </p:nvPr>
        </p:nvSpPr>
        <p:spPr>
          <a:xfrm>
            <a:off x="342900" y="1000100"/>
            <a:ext cx="6172200" cy="7858180"/>
          </a:xfrm>
        </p:spPr>
        <p:txBody>
          <a:bodyPr>
            <a:normAutofit/>
          </a:bodyPr>
          <a:lstStyle/>
          <a:p>
            <a:pPr marL="0" indent="360363" algn="just">
              <a:buNone/>
            </a:pPr>
            <a:r>
              <a:rPr lang="ru-RU" sz="1400" b="1" dirty="0" smtClean="0">
                <a:latin typeface="Times New Roman" pitchFamily="18" charset="0"/>
                <a:cs typeface="Times New Roman" pitchFamily="18" charset="0"/>
              </a:rPr>
              <a:t>Формы муниципальной поддержки</a:t>
            </a:r>
            <a:endParaRPr lang="en-US" sz="1400" b="1" dirty="0" smtClean="0">
              <a:latin typeface="Times New Roman" pitchFamily="18" charset="0"/>
              <a:cs typeface="Times New Roman" pitchFamily="18" charset="0"/>
            </a:endParaRPr>
          </a:p>
          <a:p>
            <a:pPr marL="0" indent="360363" algn="just">
              <a:buNone/>
            </a:pPr>
            <a:endParaRPr lang="ru-RU" sz="1400" b="1"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Содействие инвесторам в подборе производственных площадок и земельных участков.  Информация о свободных инвестиционных площадках, зданиях, площадях, которые могут быть предложены для реализации проектов, в зависимости от характеристик объектов и потребностей инвесторов, занесена в цифровую инвестиционную карту Удмуртской Республики.</a:t>
            </a:r>
          </a:p>
          <a:p>
            <a:pPr marL="0" indent="360363" algn="just">
              <a:buNone/>
            </a:pPr>
            <a:r>
              <a:rPr lang="ru-RU" sz="1400" dirty="0" smtClean="0">
                <a:latin typeface="Times New Roman" pitchFamily="18" charset="0"/>
                <a:cs typeface="Times New Roman" pitchFamily="18" charset="0"/>
              </a:rPr>
              <a:t>Решение проблемных вопросов при реализации инвестиционных проектов. Оказывается содействие инвесторам при их взаимодействиях с ресурсоснабжающими организациями. Заключено соглашение о взаимодействии с ресурсоснабжающими организациями по сокращению сроков реализации техприсоединения. Создана инвестиционная  команда с целью формирования благоприятных условий для  ведения инвестиционной деятельности.</a:t>
            </a:r>
          </a:p>
          <a:p>
            <a:pPr marL="0" indent="360363" algn="just">
              <a:buNone/>
            </a:pPr>
            <a:r>
              <a:rPr lang="ru-RU" sz="1400" dirty="0" smtClean="0">
                <a:latin typeface="Times New Roman" pitchFamily="18" charset="0"/>
                <a:cs typeface="Times New Roman" pitchFamily="18" charset="0"/>
              </a:rPr>
              <a:t>Взаимодействие с федеральными и региональными институтами поддержки бизнеса, такими как: ВЭБ.РФ, Фонд развития промышленности, Фонд Бортника, Корпорация развития Удмуртской Республики, позволяет обеспечивать инвесторов информационной  поддержкой для привлечения средств на развитие бизнеса и строительство инфраструктуры.</a:t>
            </a:r>
          </a:p>
          <a:p>
            <a:pPr marL="0" indent="360363" algn="just">
              <a:buNone/>
            </a:pPr>
            <a:r>
              <a:rPr lang="ru-RU" sz="1400" dirty="0" smtClean="0">
                <a:latin typeface="Times New Roman" pitchFamily="18" charset="0"/>
                <a:cs typeface="Times New Roman" pitchFamily="18" charset="0"/>
              </a:rPr>
              <a:t>В 2024 году заключено соглашение о взаимодействии с АНО «Корпорация развития УР», разработан регламент сопровождения инвестиционных проектов, разработан инвестиционный профиль муниципального образования. Внедрены механизмы обратной связи с инвесторами.</a:t>
            </a:r>
          </a:p>
          <a:p>
            <a:pPr marL="0" indent="360363" algn="just">
              <a:buNone/>
            </a:pPr>
            <a:r>
              <a:rPr lang="ru-RU" sz="1400" dirty="0" smtClean="0">
                <a:latin typeface="Times New Roman" pitchFamily="18" charset="0"/>
                <a:cs typeface="Times New Roman" pitchFamily="18" charset="0"/>
              </a:rPr>
              <a:t> </a:t>
            </a:r>
            <a:endParaRPr lang="ru-RU" sz="1400" dirty="0" smtClean="0"/>
          </a:p>
          <a:p>
            <a:pPr marL="0" indent="360363">
              <a:buNone/>
            </a:pPr>
            <a:endParaRPr lang="ru-RU" sz="1400" dirty="0"/>
          </a:p>
        </p:txBody>
      </p:sp>
      <p:grpSp>
        <p:nvGrpSpPr>
          <p:cNvPr id="3" name="Group 3"/>
          <p:cNvGrpSpPr/>
          <p:nvPr/>
        </p:nvGrpSpPr>
        <p:grpSpPr>
          <a:xfrm rot="-10800000">
            <a:off x="-76200" y="0"/>
            <a:ext cx="69342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4" name="Group 5"/>
          <p:cNvGrpSpPr/>
          <p:nvPr/>
        </p:nvGrpSpPr>
        <p:grpSpPr>
          <a:xfrm>
            <a:off x="5943600" y="228600"/>
            <a:ext cx="685800" cy="762000"/>
            <a:chOff x="0" y="0"/>
            <a:chExt cx="2846088" cy="2846088"/>
          </a:xfrm>
        </p:grpSpPr>
        <p:grpSp>
          <p:nvGrpSpPr>
            <p:cNvPr id="5"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ИНВЕСТИЦИОННАЯ КОМАНДА </a:t>
            </a:r>
            <a:br>
              <a:rPr lang="ru-RU" sz="1400" b="1" dirty="0" smtClean="0">
                <a:solidFill>
                  <a:srgbClr val="0070C0"/>
                </a:solidFill>
                <a:latin typeface="Times New Roman" pitchFamily="18" charset="0"/>
                <a:cs typeface="Times New Roman" pitchFamily="18" charset="0"/>
              </a:rPr>
            </a:br>
            <a:r>
              <a:rPr lang="ru-RU" sz="1400" b="1" dirty="0" smtClean="0">
                <a:solidFill>
                  <a:srgbClr val="0070C0"/>
                </a:solidFill>
                <a:latin typeface="Times New Roman" pitchFamily="18" charset="0"/>
                <a:cs typeface="Times New Roman" pitchFamily="18" charset="0"/>
              </a:rPr>
              <a:t>МУНИЦИПАЛЬНОГО ОБРАЗОВАНИЯ </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81000" y="990600"/>
            <a:ext cx="6134100" cy="7696200"/>
          </a:xfrm>
        </p:spPr>
        <p:txBody>
          <a:bodyPr>
            <a:normAutofit fontScale="85000" lnSpcReduction="20000"/>
          </a:bodyPr>
          <a:lstStyle/>
          <a:p>
            <a:pPr algn="just">
              <a:buNone/>
            </a:pPr>
            <a:endParaRPr lang="ru-RU" sz="1600" dirty="0" smtClean="0"/>
          </a:p>
          <a:p>
            <a:pPr>
              <a:buNone/>
            </a:pPr>
            <a:r>
              <a:rPr lang="ru-RU" sz="1600" dirty="0" smtClean="0">
                <a:latin typeface="Times New Roman" pitchFamily="18" charset="0"/>
                <a:cs typeface="Times New Roman" pitchFamily="18" charset="0"/>
              </a:rPr>
              <a:t>Заметаев А.В.</a:t>
            </a:r>
          </a:p>
          <a:p>
            <a:pPr algn="just">
              <a:buNone/>
            </a:pPr>
            <a:r>
              <a:rPr lang="ru-RU" sz="1600" dirty="0" smtClean="0">
                <a:latin typeface="Times New Roman" pitchFamily="18" charset="0"/>
                <a:cs typeface="Times New Roman" pitchFamily="18" charset="0"/>
              </a:rPr>
              <a:t>-Глава муниципального образования «Город Воткинск», инвестиционный</a:t>
            </a:r>
          </a:p>
          <a:p>
            <a:pPr algn="just">
              <a:buNone/>
            </a:pPr>
            <a:r>
              <a:rPr lang="ru-RU" sz="1600" dirty="0" smtClean="0">
                <a:latin typeface="Times New Roman" pitchFamily="18" charset="0"/>
                <a:cs typeface="Times New Roman" pitchFamily="18" charset="0"/>
              </a:rPr>
              <a:t>уполномоченный, председатель Команды;</a:t>
            </a:r>
          </a:p>
          <a:p>
            <a:pPr algn="just">
              <a:buNone/>
            </a:pPr>
            <a:r>
              <a:rPr lang="ru-RU" sz="1600" dirty="0" smtClean="0">
                <a:latin typeface="Times New Roman" pitchFamily="18" charset="0"/>
                <a:cs typeface="Times New Roman" pitchFamily="18" charset="0"/>
              </a:rPr>
              <a:t> </a:t>
            </a:r>
          </a:p>
          <a:p>
            <a:pPr algn="just">
              <a:buNone/>
            </a:pPr>
            <a:r>
              <a:rPr lang="ru-RU" sz="1600" dirty="0" smtClean="0">
                <a:latin typeface="Times New Roman" pitchFamily="18" charset="0"/>
                <a:cs typeface="Times New Roman" pitchFamily="18" charset="0"/>
              </a:rPr>
              <a:t>Асылханова А.А.</a:t>
            </a:r>
          </a:p>
          <a:p>
            <a:pPr algn="just">
              <a:buNone/>
            </a:pPr>
            <a:r>
              <a:rPr lang="ru-RU" sz="1600" dirty="0" smtClean="0">
                <a:latin typeface="Times New Roman" pitchFamily="18" charset="0"/>
                <a:cs typeface="Times New Roman" pitchFamily="18" charset="0"/>
              </a:rPr>
              <a:t>-заместитель главы Администрации по экономике, финансам и инвестициям,</a:t>
            </a:r>
          </a:p>
          <a:p>
            <a:pPr algn="just">
              <a:buNone/>
            </a:pPr>
            <a:r>
              <a:rPr lang="ru-RU" sz="1600" dirty="0" smtClean="0">
                <a:latin typeface="Times New Roman" pitchFamily="18" charset="0"/>
                <a:cs typeface="Times New Roman" pitchFamily="18" charset="0"/>
              </a:rPr>
              <a:t>заместитель председателя Команды                                                                                     </a:t>
            </a:r>
          </a:p>
          <a:p>
            <a:pPr algn="just">
              <a:buNone/>
            </a:pPr>
            <a:r>
              <a:rPr lang="ru-RU" sz="1600" dirty="0" smtClean="0">
                <a:latin typeface="Times New Roman" pitchFamily="18" charset="0"/>
                <a:cs typeface="Times New Roman" pitchFamily="18" charset="0"/>
              </a:rPr>
              <a:t> </a:t>
            </a:r>
          </a:p>
          <a:p>
            <a:pPr algn="just">
              <a:buNone/>
            </a:pPr>
            <a:r>
              <a:rPr lang="ru-RU" sz="1600" i="1" dirty="0" smtClean="0">
                <a:latin typeface="Times New Roman" pitchFamily="18" charset="0"/>
                <a:cs typeface="Times New Roman" pitchFamily="18" charset="0"/>
              </a:rPr>
              <a:t>Члены Команды:</a:t>
            </a:r>
          </a:p>
          <a:p>
            <a:pPr algn="just">
              <a:buNone/>
            </a:pPr>
            <a:endParaRPr lang="ru-RU" sz="1600" dirty="0" smtClean="0">
              <a:latin typeface="Times New Roman" pitchFamily="18" charset="0"/>
              <a:cs typeface="Times New Roman" pitchFamily="18" charset="0"/>
            </a:endParaRPr>
          </a:p>
          <a:p>
            <a:pPr algn="just">
              <a:buNone/>
            </a:pPr>
            <a:r>
              <a:rPr lang="ru-RU" sz="1600" dirty="0" smtClean="0">
                <a:latin typeface="Times New Roman" pitchFamily="18" charset="0"/>
                <a:cs typeface="Times New Roman" pitchFamily="18" charset="0"/>
              </a:rPr>
              <a:t>Гредягин А.А.</a:t>
            </a:r>
          </a:p>
          <a:p>
            <a:pPr algn="just">
              <a:buNone/>
            </a:pPr>
            <a:r>
              <a:rPr lang="ru-RU" sz="1600" dirty="0" smtClean="0">
                <a:latin typeface="Times New Roman" pitchFamily="18" charset="0"/>
                <a:cs typeface="Times New Roman" pitchFamily="18" charset="0"/>
              </a:rPr>
              <a:t>-заместитель главы Администрации по архитектуре, строительству, ЖКХ и</a:t>
            </a:r>
          </a:p>
          <a:p>
            <a:pPr algn="just">
              <a:buNone/>
            </a:pPr>
            <a:r>
              <a:rPr lang="ru-RU" sz="1600" dirty="0" smtClean="0">
                <a:latin typeface="Times New Roman" pitchFamily="18" charset="0"/>
                <a:cs typeface="Times New Roman" pitchFamily="18" charset="0"/>
              </a:rPr>
              <a:t>транспорту; </a:t>
            </a:r>
          </a:p>
          <a:p>
            <a:pPr algn="just">
              <a:buNone/>
            </a:pPr>
            <a:r>
              <a:rPr lang="ru-RU" sz="1600" dirty="0" smtClean="0">
                <a:latin typeface="Times New Roman" pitchFamily="18" charset="0"/>
                <a:cs typeface="Times New Roman" pitchFamily="18" charset="0"/>
              </a:rPr>
              <a:t> </a:t>
            </a:r>
          </a:p>
          <a:p>
            <a:pPr algn="just">
              <a:buNone/>
            </a:pPr>
            <a:r>
              <a:rPr lang="ru-RU" sz="1600" dirty="0" smtClean="0">
                <a:latin typeface="Times New Roman" pitchFamily="18" charset="0"/>
                <a:cs typeface="Times New Roman" pitchFamily="18" charset="0"/>
              </a:rPr>
              <a:t>Турлак С.Ю. </a:t>
            </a:r>
          </a:p>
          <a:p>
            <a:pPr algn="just">
              <a:buNone/>
            </a:pPr>
            <a:r>
              <a:rPr lang="ru-RU" sz="1600" dirty="0" smtClean="0">
                <a:latin typeface="Times New Roman" pitchFamily="18" charset="0"/>
                <a:cs typeface="Times New Roman" pitchFamily="18" charset="0"/>
              </a:rPr>
              <a:t> -начальник Управления архитектуры и градостроительства - главный </a:t>
            </a:r>
          </a:p>
          <a:p>
            <a:pPr algn="just">
              <a:buNone/>
            </a:pPr>
            <a:r>
              <a:rPr lang="ru-RU" sz="1600" dirty="0" smtClean="0">
                <a:latin typeface="Times New Roman" pitchFamily="18" charset="0"/>
                <a:cs typeface="Times New Roman" pitchFamily="18" charset="0"/>
              </a:rPr>
              <a:t>архитектор; </a:t>
            </a:r>
          </a:p>
          <a:p>
            <a:pPr algn="just">
              <a:buNone/>
            </a:pPr>
            <a:r>
              <a:rPr lang="ru-RU" sz="1600" dirty="0" smtClean="0">
                <a:latin typeface="Times New Roman" pitchFamily="18" charset="0"/>
                <a:cs typeface="Times New Roman" pitchFamily="18" charset="0"/>
              </a:rPr>
              <a:t> </a:t>
            </a:r>
          </a:p>
          <a:p>
            <a:pPr algn="just">
              <a:buNone/>
            </a:pPr>
            <a:r>
              <a:rPr lang="ru-RU" sz="1600" dirty="0" smtClean="0">
                <a:latin typeface="Times New Roman" pitchFamily="18" charset="0"/>
                <a:cs typeface="Times New Roman" pitchFamily="18" charset="0"/>
              </a:rPr>
              <a:t>Горбунов А.П.</a:t>
            </a:r>
          </a:p>
          <a:p>
            <a:pPr algn="just">
              <a:buNone/>
            </a:pPr>
            <a:r>
              <a:rPr lang="ru-RU" sz="1600" dirty="0" smtClean="0">
                <a:latin typeface="Times New Roman" pitchFamily="18" charset="0"/>
                <a:cs typeface="Times New Roman" pitchFamily="18" charset="0"/>
              </a:rPr>
              <a:t>-начальник Управления муниципального имущества и земельных ресурсов;</a:t>
            </a:r>
          </a:p>
          <a:p>
            <a:pPr algn="just">
              <a:buNone/>
            </a:pPr>
            <a:r>
              <a:rPr lang="ru-RU" sz="1600" dirty="0" smtClean="0">
                <a:latin typeface="Times New Roman" pitchFamily="18" charset="0"/>
                <a:cs typeface="Times New Roman" pitchFamily="18" charset="0"/>
              </a:rPr>
              <a:t> </a:t>
            </a:r>
          </a:p>
          <a:p>
            <a:pPr algn="just">
              <a:buNone/>
            </a:pPr>
            <a:r>
              <a:rPr lang="ru-RU" sz="1600" dirty="0" smtClean="0">
                <a:latin typeface="Times New Roman" pitchFamily="18" charset="0"/>
                <a:cs typeface="Times New Roman" pitchFamily="18" charset="0"/>
              </a:rPr>
              <a:t>Вдовин А.А.</a:t>
            </a:r>
          </a:p>
          <a:p>
            <a:pPr algn="just">
              <a:buNone/>
            </a:pPr>
            <a:r>
              <a:rPr lang="ru-RU" sz="1600" dirty="0" smtClean="0">
                <a:latin typeface="Times New Roman" pitchFamily="18" charset="0"/>
                <a:cs typeface="Times New Roman" pitchFamily="18" charset="0"/>
              </a:rPr>
              <a:t>-начальник Правового управления;</a:t>
            </a:r>
          </a:p>
          <a:p>
            <a:pPr algn="just">
              <a:buNone/>
            </a:pPr>
            <a:r>
              <a:rPr lang="ru-RU" sz="1600" dirty="0" smtClean="0">
                <a:latin typeface="Times New Roman" pitchFamily="18" charset="0"/>
                <a:cs typeface="Times New Roman" pitchFamily="18" charset="0"/>
              </a:rPr>
              <a:t> </a:t>
            </a:r>
          </a:p>
          <a:p>
            <a:pPr algn="just">
              <a:buNone/>
            </a:pPr>
            <a:r>
              <a:rPr lang="ru-RU" sz="1600" dirty="0" smtClean="0">
                <a:latin typeface="Times New Roman" pitchFamily="18" charset="0"/>
                <a:cs typeface="Times New Roman" pitchFamily="18" charset="0"/>
              </a:rPr>
              <a:t>Калабин В.В.</a:t>
            </a:r>
          </a:p>
          <a:p>
            <a:pPr algn="just">
              <a:buNone/>
            </a:pPr>
            <a:r>
              <a:rPr lang="ru-RU" sz="1600" dirty="0" smtClean="0">
                <a:latin typeface="Times New Roman" pitchFamily="18" charset="0"/>
                <a:cs typeface="Times New Roman" pitchFamily="18" charset="0"/>
              </a:rPr>
              <a:t>-начальник Управления ЖКХ;</a:t>
            </a:r>
          </a:p>
          <a:p>
            <a:pPr algn="just">
              <a:buNone/>
            </a:pPr>
            <a:r>
              <a:rPr lang="ru-RU" sz="1600" dirty="0" smtClean="0">
                <a:latin typeface="Times New Roman" pitchFamily="18" charset="0"/>
                <a:cs typeface="Times New Roman" pitchFamily="18" charset="0"/>
              </a:rPr>
              <a:t> </a:t>
            </a:r>
          </a:p>
          <a:p>
            <a:pPr algn="just">
              <a:buNone/>
            </a:pPr>
            <a:r>
              <a:rPr lang="ru-RU" sz="1600" dirty="0" smtClean="0">
                <a:latin typeface="Times New Roman" pitchFamily="18" charset="0"/>
                <a:cs typeface="Times New Roman" pitchFamily="18" charset="0"/>
              </a:rPr>
              <a:t>Перевозчикова Л.Ю.</a:t>
            </a:r>
          </a:p>
          <a:p>
            <a:pPr algn="just">
              <a:buNone/>
            </a:pPr>
            <a:r>
              <a:rPr lang="ru-RU" sz="1600" dirty="0" smtClean="0">
                <a:latin typeface="Times New Roman" pitchFamily="18" charset="0"/>
                <a:cs typeface="Times New Roman" pitchFamily="18" charset="0"/>
              </a:rPr>
              <a:t>-начальник Управления экономики;</a:t>
            </a:r>
          </a:p>
          <a:p>
            <a:pPr algn="just">
              <a:buNone/>
            </a:pPr>
            <a:r>
              <a:rPr lang="ru-RU" sz="1600" dirty="0" smtClean="0">
                <a:latin typeface="Times New Roman" pitchFamily="18" charset="0"/>
                <a:cs typeface="Times New Roman" pitchFamily="18" charset="0"/>
              </a:rPr>
              <a:t> </a:t>
            </a:r>
          </a:p>
          <a:p>
            <a:pPr algn="just">
              <a:buNone/>
            </a:pPr>
            <a:r>
              <a:rPr lang="ru-RU" sz="1600" dirty="0" smtClean="0">
                <a:latin typeface="Times New Roman" pitchFamily="18" charset="0"/>
                <a:cs typeface="Times New Roman" pitchFamily="18" charset="0"/>
              </a:rPr>
              <a:t>Пьянкова Е.В. </a:t>
            </a:r>
          </a:p>
          <a:p>
            <a:pPr algn="just">
              <a:buNone/>
            </a:pPr>
            <a:r>
              <a:rPr lang="ru-RU" sz="1600" dirty="0" smtClean="0">
                <a:latin typeface="Times New Roman" pitchFamily="18" charset="0"/>
                <a:cs typeface="Times New Roman" pitchFamily="18" charset="0"/>
              </a:rPr>
              <a:t>-заместитель начальника Управления экономики.».</a:t>
            </a:r>
          </a:p>
          <a:p>
            <a:pPr algn="just">
              <a:buNone/>
            </a:pPr>
            <a:r>
              <a:rPr lang="ru-RU" sz="1600" dirty="0" smtClean="0"/>
              <a:t> </a:t>
            </a:r>
          </a:p>
          <a:p>
            <a:pPr algn="just">
              <a:buNone/>
            </a:pPr>
            <a:endParaRPr lang="ru-RU" sz="1600" dirty="0" smtClean="0"/>
          </a:p>
        </p:txBody>
      </p:sp>
      <p:grpSp>
        <p:nvGrpSpPr>
          <p:cNvPr id="5" name="Group 3"/>
          <p:cNvGrpSpPr/>
          <p:nvPr/>
        </p:nvGrpSpPr>
        <p:grpSpPr>
          <a:xfrm rot="-10800000">
            <a:off x="-76200" y="0"/>
            <a:ext cx="69342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7" name="Group 5"/>
          <p:cNvGrpSpPr/>
          <p:nvPr/>
        </p:nvGrpSpPr>
        <p:grpSpPr>
          <a:xfrm>
            <a:off x="5943600" y="228600"/>
            <a:ext cx="685800" cy="762000"/>
            <a:chOff x="0" y="0"/>
            <a:chExt cx="2846088" cy="2846088"/>
          </a:xfrm>
        </p:grpSpPr>
        <p:grpSp>
          <p:nvGrpSpPr>
            <p:cNvPr id="8"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ПОЛОЖЕНИЕ ОБ ИНВЕСТИЦИОННОЙ КОМАНДЕ</a:t>
            </a:r>
            <a:br>
              <a:rPr lang="ru-RU" sz="1400" b="1" dirty="0" smtClean="0">
                <a:solidFill>
                  <a:srgbClr val="0070C0"/>
                </a:solidFill>
                <a:latin typeface="Times New Roman" pitchFamily="18" charset="0"/>
                <a:cs typeface="Times New Roman" pitchFamily="18" charset="0"/>
              </a:rPr>
            </a:br>
            <a:r>
              <a:rPr lang="ru-RU" sz="1400" b="1" dirty="0" smtClean="0">
                <a:solidFill>
                  <a:srgbClr val="0070C0"/>
                </a:solidFill>
                <a:latin typeface="Times New Roman" pitchFamily="18" charset="0"/>
                <a:cs typeface="Times New Roman" pitchFamily="18" charset="0"/>
              </a:rPr>
              <a:t>МУНИЦИПАЛЬНОГО ОБРАЗОВАНИЯ </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44075" y="1219200"/>
            <a:ext cx="6134100" cy="7567642"/>
          </a:xfrm>
        </p:spPr>
        <p:txBody>
          <a:bodyPr>
            <a:noAutofit/>
          </a:bodyPr>
          <a:lstStyle/>
          <a:p>
            <a:pPr marL="0" indent="360363" algn="just">
              <a:buNone/>
            </a:pPr>
            <a:r>
              <a:rPr lang="ru-RU" sz="1400" dirty="0">
                <a:latin typeface="Times New Roman" pitchFamily="18" charset="0"/>
                <a:cs typeface="Times New Roman" pitchFamily="18" charset="0"/>
              </a:rPr>
              <a:t>1.Инвестиционная команда муниципального образования «Город Воткинск» (далее – Команда) создана с </a:t>
            </a:r>
            <a:r>
              <a:rPr lang="ru-RU" sz="1400" dirty="0" smtClean="0">
                <a:latin typeface="Times New Roman" pitchFamily="18" charset="0"/>
                <a:cs typeface="Times New Roman" pitchFamily="18" charset="0"/>
              </a:rPr>
              <a:t>целью формирования</a:t>
            </a:r>
            <a:r>
              <a:rPr lang="ru-RU" sz="1400" dirty="0">
                <a:latin typeface="Times New Roman" pitchFamily="18" charset="0"/>
                <a:cs typeface="Times New Roman" pitchFamily="18" charset="0"/>
              </a:rPr>
              <a:t>: </a:t>
            </a:r>
          </a:p>
          <a:p>
            <a:pPr marL="0" indent="360363" algn="just">
              <a:buNone/>
            </a:pPr>
            <a:r>
              <a:rPr lang="ru-RU" sz="1400" dirty="0">
                <a:latin typeface="Times New Roman" pitchFamily="18" charset="0"/>
                <a:cs typeface="Times New Roman" pitchFamily="18" charset="0"/>
              </a:rPr>
              <a:t>благоприятных условий для ведения инвестиционной деятельности,</a:t>
            </a:r>
          </a:p>
          <a:p>
            <a:pPr marL="0" indent="360363" algn="just">
              <a:buNone/>
            </a:pPr>
            <a:r>
              <a:rPr lang="ru-RU" sz="1400" dirty="0">
                <a:latin typeface="Times New Roman" pitchFamily="18" charset="0"/>
                <a:cs typeface="Times New Roman" pitchFamily="18" charset="0"/>
              </a:rPr>
              <a:t>защиты прав и законных интересов субъектов инвестиционной деятельности, а также разрешения разногласий и споров инвестора с управлениями и отделами Администрации города Воткинска,  ресурсоснабжающими организациями.</a:t>
            </a:r>
          </a:p>
          <a:p>
            <a:pPr marL="0" indent="360363" algn="just">
              <a:buNone/>
            </a:pPr>
            <a:r>
              <a:rPr lang="ru-RU" sz="1400" dirty="0">
                <a:latin typeface="Times New Roman" pitchFamily="18" charset="0"/>
                <a:cs typeface="Times New Roman" pitchFamily="18" charset="0"/>
              </a:rPr>
              <a:t>2. Команда  в своей деятельности руководствуется Конституцией Российской Федерации, федеральными законами и иными нормативными правовыми актами Российской Федерации, Конституцией Удмуртской Республики, законами и иными нормативными правовыми актами Удмуртской Республики, муниципального образования «Город Воткинск», а также настоящим Положением.</a:t>
            </a:r>
          </a:p>
          <a:p>
            <a:pPr marL="0" indent="360363" algn="just">
              <a:buNone/>
            </a:pPr>
            <a:r>
              <a:rPr lang="ru-RU" sz="1400" dirty="0">
                <a:latin typeface="Times New Roman" pitchFamily="18" charset="0"/>
                <a:cs typeface="Times New Roman" pitchFamily="18" charset="0"/>
              </a:rPr>
              <a:t>3. Команда создается в целях:</a:t>
            </a:r>
          </a:p>
          <a:p>
            <a:pPr marL="0" indent="360363" algn="just">
              <a:buNone/>
            </a:pPr>
            <a:r>
              <a:rPr lang="ru-RU" sz="1400" dirty="0">
                <a:latin typeface="Times New Roman" pitchFamily="18" charset="0"/>
                <a:cs typeface="Times New Roman" pitchFamily="18" charset="0"/>
              </a:rPr>
              <a:t>привлечения частных инвестиций для реализации инвестиционных проектов на территории муниципального образования «Город Воткинск»;</a:t>
            </a:r>
          </a:p>
          <a:p>
            <a:pPr marL="0" indent="360363" algn="just">
              <a:buNone/>
            </a:pPr>
            <a:r>
              <a:rPr lang="ru-RU" sz="1400" dirty="0">
                <a:latin typeface="Times New Roman" pitchFamily="18" charset="0"/>
                <a:cs typeface="Times New Roman" pitchFamily="18" charset="0"/>
              </a:rPr>
              <a:t>содействия инвестору в скорейшей реализации инвестиционных проектов на территории муниципального образования «Город Воткинск»;</a:t>
            </a:r>
          </a:p>
          <a:p>
            <a:pPr marL="0" indent="360363" algn="just">
              <a:buNone/>
            </a:pPr>
            <a:r>
              <a:rPr lang="ru-RU" sz="1400" dirty="0">
                <a:latin typeface="Times New Roman" pitchFamily="18" charset="0"/>
                <a:cs typeface="Times New Roman" pitchFamily="18" charset="0"/>
              </a:rPr>
              <a:t>формирования благоприятного инвестиционного климата и повышения инвестиционной привлекательности муниципального образования «Город Воткинск».</a:t>
            </a:r>
          </a:p>
          <a:p>
            <a:pPr marL="0" indent="360363" algn="just">
              <a:buNone/>
            </a:pPr>
            <a:r>
              <a:rPr lang="ru-RU" sz="1400" dirty="0">
                <a:latin typeface="Times New Roman" pitchFamily="18" charset="0"/>
                <a:cs typeface="Times New Roman" pitchFamily="18" charset="0"/>
              </a:rPr>
              <a:t>4. Основными функциями Команды являются:</a:t>
            </a:r>
          </a:p>
          <a:p>
            <a:pPr marL="0" indent="360363" algn="just">
              <a:buNone/>
            </a:pPr>
            <a:r>
              <a:rPr lang="ru-RU" sz="1400" dirty="0">
                <a:latin typeface="Times New Roman" pitchFamily="18" charset="0"/>
                <a:cs typeface="Times New Roman" pitchFamily="18" charset="0"/>
              </a:rPr>
              <a:t>4.1. Осуществление мониторинга и проведение комплексного анализа инвестиционной привлекательности муниципального образования «Город Воткинск», а также формирования предложений по улучшению инвестиционной деятельности на территории муниципального образования «Город Воткинск».</a:t>
            </a:r>
          </a:p>
          <a:p>
            <a:pPr marL="0" indent="360363" algn="just">
              <a:buNone/>
            </a:pPr>
            <a:r>
              <a:rPr lang="ru-RU" sz="1400" dirty="0">
                <a:latin typeface="Times New Roman" pitchFamily="18" charset="0"/>
                <a:cs typeface="Times New Roman" pitchFamily="18" charset="0"/>
              </a:rPr>
              <a:t>4.2. Поиск новых инвестиционных проектов на территории муниципального образования «Город Воткинск».</a:t>
            </a:r>
          </a:p>
          <a:p>
            <a:pPr marL="0" indent="360363" algn="just">
              <a:buNone/>
            </a:pPr>
            <a:r>
              <a:rPr lang="ru-RU" sz="1400" dirty="0">
                <a:latin typeface="Times New Roman" pitchFamily="18" charset="0"/>
                <a:cs typeface="Times New Roman" pitchFamily="18" charset="0"/>
              </a:rPr>
              <a:t>4.3. Сопровождение инвестиционных проектов</a:t>
            </a:r>
            <a:r>
              <a:rPr lang="ru-RU" sz="1400" dirty="0" smtClean="0">
                <a:latin typeface="Times New Roman" pitchFamily="18" charset="0"/>
                <a:cs typeface="Times New Roman" pitchFamily="18" charset="0"/>
              </a:rPr>
              <a:t>.</a:t>
            </a:r>
          </a:p>
          <a:p>
            <a:pPr marL="0" indent="360363" algn="just">
              <a:buNone/>
            </a:pPr>
            <a:endParaRPr lang="ru-RU" sz="1400" dirty="0">
              <a:latin typeface="Times New Roman" pitchFamily="18" charset="0"/>
              <a:cs typeface="Times New Roman" pitchFamily="18" charset="0"/>
            </a:endParaRPr>
          </a:p>
        </p:txBody>
      </p:sp>
      <p:grpSp>
        <p:nvGrpSpPr>
          <p:cNvPr id="5"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7" name="Group 5"/>
          <p:cNvGrpSpPr/>
          <p:nvPr/>
        </p:nvGrpSpPr>
        <p:grpSpPr>
          <a:xfrm>
            <a:off x="5943600" y="228600"/>
            <a:ext cx="685800" cy="762000"/>
            <a:chOff x="0" y="0"/>
            <a:chExt cx="2846088" cy="2846088"/>
          </a:xfrm>
        </p:grpSpPr>
        <p:grpSp>
          <p:nvGrpSpPr>
            <p:cNvPr id="8"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ПОЛОЖЕНИЕ ОБ ИНВЕСТИЦИОННОЙ КОМАНДЕ</a:t>
            </a:r>
            <a:br>
              <a:rPr lang="ru-RU" sz="1400" b="1" dirty="0" smtClean="0">
                <a:solidFill>
                  <a:srgbClr val="0070C0"/>
                </a:solidFill>
                <a:latin typeface="Times New Roman" pitchFamily="18" charset="0"/>
                <a:cs typeface="Times New Roman" pitchFamily="18" charset="0"/>
              </a:rPr>
            </a:br>
            <a:r>
              <a:rPr lang="ru-RU" sz="1400" b="1" dirty="0" smtClean="0">
                <a:solidFill>
                  <a:srgbClr val="0070C0"/>
                </a:solidFill>
                <a:latin typeface="Times New Roman" pitchFamily="18" charset="0"/>
                <a:cs typeface="Times New Roman" pitchFamily="18" charset="0"/>
              </a:rPr>
              <a:t>МУНИЦИПАЛЬНОГО ОБРАЗОВАНИЯ </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44075" y="1219200"/>
            <a:ext cx="6134100" cy="6934200"/>
          </a:xfrm>
        </p:spPr>
        <p:txBody>
          <a:bodyPr>
            <a:noAutofit/>
          </a:bodyPr>
          <a:lstStyle/>
          <a:p>
            <a:pPr marL="0" indent="360363">
              <a:buNone/>
            </a:pPr>
            <a:r>
              <a:rPr lang="ru-RU" sz="1400" dirty="0" smtClean="0">
                <a:latin typeface="Times New Roman" pitchFamily="18" charset="0"/>
                <a:cs typeface="Times New Roman" pitchFamily="18" charset="0"/>
              </a:rPr>
              <a:t>4.4. Организация взаимодействия инвесторов со следующими участниками инвестиционной деятельности при реализации инвестиционных проектов:</a:t>
            </a:r>
          </a:p>
          <a:p>
            <a:pPr marL="0" indent="360363">
              <a:buNone/>
            </a:pPr>
            <a:r>
              <a:rPr lang="ru-RU" sz="1400" dirty="0" smtClean="0">
                <a:latin typeface="Times New Roman" pitchFamily="18" charset="0"/>
                <a:cs typeface="Times New Roman" pitchFamily="18" charset="0"/>
              </a:rPr>
              <a:t>управлениями и отделами Администрации города Воткинска;</a:t>
            </a:r>
          </a:p>
          <a:p>
            <a:pPr marL="0" indent="360363">
              <a:buNone/>
            </a:pPr>
            <a:r>
              <a:rPr lang="ru-RU" sz="1400" dirty="0" smtClean="0">
                <a:latin typeface="Times New Roman" pitchFamily="18" charset="0"/>
                <a:cs typeface="Times New Roman" pitchFamily="18" charset="0"/>
              </a:rPr>
              <a:t>ресурсоснабжающими организациями.</a:t>
            </a:r>
          </a:p>
          <a:p>
            <a:pPr marL="0" indent="360363" algn="just">
              <a:buNone/>
            </a:pPr>
            <a:r>
              <a:rPr lang="ru-RU" sz="1400" dirty="0" smtClean="0">
                <a:latin typeface="Times New Roman" pitchFamily="18" charset="0"/>
                <a:cs typeface="Times New Roman" pitchFamily="18" charset="0"/>
              </a:rPr>
              <a:t>4.5</a:t>
            </a:r>
            <a:r>
              <a:rPr lang="ru-RU" sz="1400" dirty="0">
                <a:latin typeface="Times New Roman" pitchFamily="18" charset="0"/>
                <a:cs typeface="Times New Roman" pitchFamily="18" charset="0"/>
              </a:rPr>
              <a:t>. Проведение консультаций по вопросам предоставления мер государственной поддержки  и реализации инвестиционных проектов на территории муниципального образования «Город Воткинск».</a:t>
            </a:r>
          </a:p>
          <a:p>
            <a:pPr marL="0" indent="360363" algn="just">
              <a:buNone/>
            </a:pPr>
            <a:r>
              <a:rPr lang="ru-RU" sz="1400" dirty="0">
                <a:latin typeface="Times New Roman" pitchFamily="18" charset="0"/>
                <a:cs typeface="Times New Roman" pitchFamily="18" charset="0"/>
              </a:rPr>
              <a:t>5. Основной задачей Команды является организация системы поддержки инвестиционных проектов на территории муниципального образования «Город Воткинск».</a:t>
            </a:r>
          </a:p>
          <a:p>
            <a:pPr marL="0" indent="360363" algn="just">
              <a:buNone/>
            </a:pPr>
            <a:r>
              <a:rPr lang="ru-RU" sz="1400" dirty="0">
                <a:latin typeface="Times New Roman" pitchFamily="18" charset="0"/>
                <a:cs typeface="Times New Roman" pitchFamily="18" charset="0"/>
              </a:rPr>
              <a:t>6. В состав Команды входит председатель </a:t>
            </a:r>
            <a:r>
              <a:rPr lang="ru-RU" sz="1400" dirty="0" smtClean="0">
                <a:latin typeface="Times New Roman" pitchFamily="18" charset="0"/>
                <a:cs typeface="Times New Roman" pitchFamily="18" charset="0"/>
              </a:rPr>
              <a:t>Команды- инвестиционный уполномоченный, </a:t>
            </a:r>
            <a:r>
              <a:rPr lang="ru-RU" sz="1400" dirty="0">
                <a:latin typeface="Times New Roman" pitchFamily="18" charset="0"/>
                <a:cs typeface="Times New Roman" pitchFamily="18" charset="0"/>
              </a:rPr>
              <a:t>заместитель председателя Команды и члены Команды.</a:t>
            </a:r>
          </a:p>
          <a:p>
            <a:pPr marL="0" indent="360363" algn="just">
              <a:buNone/>
            </a:pPr>
            <a:r>
              <a:rPr lang="ru-RU" sz="1400" dirty="0">
                <a:latin typeface="Times New Roman" pitchFamily="18" charset="0"/>
                <a:cs typeface="Times New Roman" pitchFamily="18" charset="0"/>
              </a:rPr>
              <a:t>7. Председателем </a:t>
            </a:r>
            <a:r>
              <a:rPr lang="ru-RU" sz="1400" dirty="0" smtClean="0">
                <a:latin typeface="Times New Roman" pitchFamily="18" charset="0"/>
                <a:cs typeface="Times New Roman" pitchFamily="18" charset="0"/>
              </a:rPr>
              <a:t>Команды  -инвестиционный уполномоченный </a:t>
            </a:r>
            <a:r>
              <a:rPr lang="ru-RU" sz="1400" dirty="0">
                <a:latin typeface="Times New Roman" pitchFamily="18" charset="0"/>
                <a:cs typeface="Times New Roman" pitchFamily="18" charset="0"/>
              </a:rPr>
              <a:t>является Глава муниципального образования «Город Воткинск</a:t>
            </a:r>
            <a:r>
              <a:rPr lang="ru-RU" sz="1400" dirty="0" smtClean="0">
                <a:latin typeface="Times New Roman" pitchFamily="18" charset="0"/>
                <a:cs typeface="Times New Roman" pitchFamily="18" charset="0"/>
              </a:rPr>
              <a:t>» (далее - председатель Команды). </a:t>
            </a:r>
            <a:r>
              <a:rPr lang="ru-RU" sz="1400" dirty="0">
                <a:latin typeface="Times New Roman" pitchFamily="18" charset="0"/>
                <a:cs typeface="Times New Roman" pitchFamily="18" charset="0"/>
              </a:rPr>
              <a:t>В отсутствие председателя Команды его обязанности исполняет заместитель председателя Команды по поручению председателя Команды.</a:t>
            </a:r>
          </a:p>
          <a:p>
            <a:pPr marL="0" indent="360363" algn="just">
              <a:buNone/>
            </a:pPr>
            <a:r>
              <a:rPr lang="ru-RU" sz="1400" dirty="0">
                <a:latin typeface="Times New Roman" pitchFamily="18" charset="0"/>
                <a:cs typeface="Times New Roman" pitchFamily="18" charset="0"/>
              </a:rPr>
              <a:t>8. Персональный состав Команды  и Положение о Команде утверждаются Главой муниципального образования «Город Воткинск».</a:t>
            </a:r>
          </a:p>
          <a:p>
            <a:pPr marL="0" indent="360363" algn="just">
              <a:buNone/>
            </a:pPr>
            <a:r>
              <a:rPr lang="ru-RU" sz="1400" dirty="0">
                <a:latin typeface="Times New Roman" pitchFamily="18" charset="0"/>
                <a:cs typeface="Times New Roman" pitchFamily="18" charset="0"/>
              </a:rPr>
              <a:t>9. Заседания Команды проводятся по мере необходимости, но не реже одного раза в два месяца.</a:t>
            </a:r>
          </a:p>
          <a:p>
            <a:pPr marL="0" indent="360363" algn="just">
              <a:buNone/>
            </a:pPr>
            <a:r>
              <a:rPr lang="ru-RU" sz="1400" dirty="0">
                <a:latin typeface="Times New Roman" pitchFamily="18" charset="0"/>
                <a:cs typeface="Times New Roman" pitchFamily="18" charset="0"/>
              </a:rPr>
              <a:t>10. Председатель Команды назначает дату и время проведения заседания, определяет повестку заседания Команды.</a:t>
            </a:r>
          </a:p>
          <a:p>
            <a:pPr marL="0" indent="360363" algn="just">
              <a:buNone/>
            </a:pPr>
            <a:r>
              <a:rPr lang="ru-RU" sz="1400" dirty="0">
                <a:latin typeface="Times New Roman" pitchFamily="18" charset="0"/>
                <a:cs typeface="Times New Roman" pitchFamily="18" charset="0"/>
              </a:rPr>
              <a:t>11. Секретарь Команды готовит материалы к заседаниям Команды, оповещает членом Команды о дате, месте и времени проведения заседания Команды, ведет протоколы заседания Команды. </a:t>
            </a:r>
          </a:p>
          <a:p>
            <a:pPr marL="0" indent="360363" algn="just">
              <a:buNone/>
            </a:pPr>
            <a:r>
              <a:rPr lang="ru-RU" sz="1400" dirty="0">
                <a:latin typeface="Times New Roman" pitchFamily="18" charset="0"/>
                <a:cs typeface="Times New Roman" pitchFamily="18" charset="0"/>
              </a:rPr>
              <a:t>Обязанности секретаря исполняет представитель Управления экономики Администрации города Воткинска, который не входит в состав Команды и не имеет права голоса.</a:t>
            </a:r>
          </a:p>
          <a:p>
            <a:pPr marL="0" indent="360363">
              <a:buNone/>
            </a:pPr>
            <a:endParaRPr lang="ru-RU" sz="1400" dirty="0" smtClean="0"/>
          </a:p>
        </p:txBody>
      </p:sp>
      <p:grpSp>
        <p:nvGrpSpPr>
          <p:cNvPr id="5"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7" name="Group 5"/>
          <p:cNvGrpSpPr/>
          <p:nvPr/>
        </p:nvGrpSpPr>
        <p:grpSpPr>
          <a:xfrm>
            <a:off x="5943600" y="228600"/>
            <a:ext cx="685800" cy="762000"/>
            <a:chOff x="0" y="0"/>
            <a:chExt cx="2846088" cy="2846088"/>
          </a:xfrm>
        </p:grpSpPr>
        <p:grpSp>
          <p:nvGrpSpPr>
            <p:cNvPr id="8"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extLst>
      <p:ext uri="{BB962C8B-B14F-4D97-AF65-F5344CB8AC3E}">
        <p14:creationId xmlns:p14="http://schemas.microsoft.com/office/powerpoint/2010/main" xmlns="" val="3625007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ПОЛОЖЕНИЕ ОБ ИНВЕСТИЦИОННОЙ КОМАНДЕ</a:t>
            </a:r>
            <a:br>
              <a:rPr lang="ru-RU" sz="1400" b="1" dirty="0" smtClean="0">
                <a:solidFill>
                  <a:srgbClr val="0070C0"/>
                </a:solidFill>
                <a:latin typeface="Times New Roman" pitchFamily="18" charset="0"/>
                <a:cs typeface="Times New Roman" pitchFamily="18" charset="0"/>
              </a:rPr>
            </a:br>
            <a:r>
              <a:rPr lang="ru-RU" sz="1400" b="1" dirty="0" smtClean="0">
                <a:solidFill>
                  <a:srgbClr val="0070C0"/>
                </a:solidFill>
                <a:latin typeface="Times New Roman" pitchFamily="18" charset="0"/>
                <a:cs typeface="Times New Roman" pitchFamily="18" charset="0"/>
              </a:rPr>
              <a:t>МУНИЦИПАЛЬНОГО ОБРАЗОВАНИЯ </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44075" y="1219200"/>
            <a:ext cx="6134100" cy="6934200"/>
          </a:xfrm>
        </p:spPr>
        <p:txBody>
          <a:bodyPr>
            <a:noAutofit/>
          </a:bodyPr>
          <a:lstStyle/>
          <a:p>
            <a:pPr marL="0" indent="360363" algn="just">
              <a:buNone/>
            </a:pPr>
            <a:r>
              <a:rPr lang="ru-RU" sz="1400" dirty="0" smtClean="0">
                <a:latin typeface="Times New Roman" pitchFamily="18" charset="0"/>
                <a:cs typeface="Times New Roman" pitchFamily="18" charset="0"/>
              </a:rPr>
              <a:t>12. Заседание Команды считается правомочным, если на нем присутствует более половины от утвержденного состава Команды. Решения Команды принимаются простым большинством голосов от числа лиц, присутствующих (участвующих) на его заседании. В случае равенства голосов решающим является голос председательствующего на заседании Команды.</a:t>
            </a:r>
          </a:p>
          <a:p>
            <a:pPr marL="0" indent="360363" algn="just">
              <a:buNone/>
            </a:pPr>
            <a:r>
              <a:rPr lang="ru-RU" sz="1400" dirty="0" smtClean="0">
                <a:latin typeface="Times New Roman" pitchFamily="18" charset="0"/>
                <a:cs typeface="Times New Roman" pitchFamily="18" charset="0"/>
              </a:rPr>
              <a:t>13</a:t>
            </a:r>
            <a:r>
              <a:rPr lang="ru-RU" sz="1400" dirty="0">
                <a:latin typeface="Times New Roman" pitchFamily="18" charset="0"/>
                <a:cs typeface="Times New Roman" pitchFamily="18" charset="0"/>
              </a:rPr>
              <a:t>. Решения Команды оформляются протоколами, которые подписываются председательствующим на заседании Команды в течение 7 рабочих дней со дня проведения заседания и в течение 3 рабочих дней после дня подписания протокола доводятся до сведения членов Команды. </a:t>
            </a:r>
          </a:p>
          <a:p>
            <a:pPr marL="0" indent="360363" algn="just">
              <a:buNone/>
            </a:pPr>
            <a:r>
              <a:rPr lang="ru-RU" sz="1400" dirty="0">
                <a:latin typeface="Times New Roman" pitchFamily="18" charset="0"/>
                <a:cs typeface="Times New Roman" pitchFamily="18" charset="0"/>
              </a:rPr>
              <a:t>В случае несогласия с принятым решением член Команды в течение 1 рабочего дня со дня заседания Команды вправе изложить в письменном виде свое особое мнение, которое подлежит обязательному приобщению к протоколу заседания Команды.</a:t>
            </a:r>
          </a:p>
          <a:p>
            <a:pPr marL="0" indent="360363" algn="just">
              <a:buNone/>
            </a:pPr>
            <a:r>
              <a:rPr lang="ru-RU" sz="1400" dirty="0">
                <a:latin typeface="Times New Roman" pitchFamily="18" charset="0"/>
                <a:cs typeface="Times New Roman" pitchFamily="18" charset="0"/>
              </a:rPr>
              <a:t>14. Решения Команды носят рекомендательный характер.</a:t>
            </a:r>
          </a:p>
          <a:p>
            <a:pPr marL="0" indent="360363" algn="just">
              <a:buNone/>
            </a:pPr>
            <a:r>
              <a:rPr lang="ru-RU" sz="1400" dirty="0" smtClean="0">
                <a:latin typeface="Times New Roman" pitchFamily="18" charset="0"/>
                <a:cs typeface="Times New Roman" pitchFamily="18" charset="0"/>
              </a:rPr>
              <a:t>15.Организационно </a:t>
            </a:r>
            <a:r>
              <a:rPr lang="ru-RU" sz="1400" dirty="0">
                <a:latin typeface="Times New Roman" pitchFamily="18" charset="0"/>
                <a:cs typeface="Times New Roman" pitchFamily="18" charset="0"/>
              </a:rPr>
              <a:t>- техническое обеспечение работы Команды осуществляет Управление экономики Администрации города Воткинска.</a:t>
            </a:r>
          </a:p>
          <a:p>
            <a:pPr marL="0" indent="360363" algn="just">
              <a:buNone/>
            </a:pPr>
            <a:endParaRPr lang="ru-RU" sz="1400" dirty="0">
              <a:latin typeface="Times New Roman" pitchFamily="18" charset="0"/>
              <a:cs typeface="Times New Roman" pitchFamily="18" charset="0"/>
            </a:endParaRPr>
          </a:p>
          <a:p>
            <a:pPr marL="0" indent="360363">
              <a:buNone/>
            </a:pPr>
            <a:endParaRPr lang="ru-RU" sz="1400" dirty="0" smtClean="0"/>
          </a:p>
        </p:txBody>
      </p:sp>
      <p:grpSp>
        <p:nvGrpSpPr>
          <p:cNvPr id="5"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7" name="Group 5"/>
          <p:cNvGrpSpPr/>
          <p:nvPr/>
        </p:nvGrpSpPr>
        <p:grpSpPr>
          <a:xfrm>
            <a:off x="5943600" y="228600"/>
            <a:ext cx="685800" cy="762000"/>
            <a:chOff x="0" y="0"/>
            <a:chExt cx="2846088" cy="2846088"/>
          </a:xfrm>
        </p:grpSpPr>
        <p:grpSp>
          <p:nvGrpSpPr>
            <p:cNvPr id="8"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extLst>
      <p:ext uri="{BB962C8B-B14F-4D97-AF65-F5344CB8AC3E}">
        <p14:creationId xmlns:p14="http://schemas.microsoft.com/office/powerpoint/2010/main" xmlns="" val="85491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ОБЩИЕ СВЕДЕНИЯ О ГОРОДЕ</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81000" y="990600"/>
            <a:ext cx="6134100" cy="7177619"/>
          </a:xfrm>
        </p:spPr>
        <p:txBody>
          <a:bodyPr>
            <a:normAutofit/>
          </a:bodyPr>
          <a:lstStyle/>
          <a:p>
            <a:pPr marL="0" indent="355600" algn="just">
              <a:buNone/>
            </a:pPr>
            <a:endParaRPr lang="ru-RU" sz="1600" dirty="0" smtClean="0"/>
          </a:p>
          <a:p>
            <a:pPr marL="0" indent="355600" algn="just">
              <a:buNone/>
            </a:pPr>
            <a:endParaRPr lang="ru-RU" sz="1600" dirty="0" smtClean="0"/>
          </a:p>
          <a:p>
            <a:pPr marL="0" indent="355600" algn="ctr">
              <a:buFont typeface="Wingdings" pitchFamily="2" charset="2"/>
              <a:buChar char="ü"/>
            </a:pPr>
            <a:r>
              <a:rPr lang="ru-RU" sz="2800" dirty="0" smtClean="0">
                <a:latin typeface="Times New Roman" pitchFamily="18" charset="0"/>
                <a:cs typeface="Times New Roman" pitchFamily="18" charset="0"/>
              </a:rPr>
              <a:t>11932,66 га</a:t>
            </a:r>
          </a:p>
          <a:p>
            <a:pPr marL="0" indent="355600" algn="ctr">
              <a:buNone/>
            </a:pPr>
            <a:r>
              <a:rPr lang="ru-RU" sz="1400" dirty="0" smtClean="0">
                <a:latin typeface="Times New Roman" pitchFamily="18" charset="0"/>
                <a:cs typeface="Times New Roman" pitchFamily="18" charset="0"/>
              </a:rPr>
              <a:t>общая площадь муниципального образования, </a:t>
            </a:r>
          </a:p>
          <a:p>
            <a:pPr marL="0" indent="355600" algn="ctr">
              <a:buNone/>
            </a:pPr>
            <a:r>
              <a:rPr lang="ru-RU" sz="1400" dirty="0" smtClean="0">
                <a:latin typeface="Times New Roman" pitchFamily="18" charset="0"/>
                <a:cs typeface="Times New Roman" pitchFamily="18" charset="0"/>
              </a:rPr>
              <a:t>в том числе</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55600" algn="ctr">
              <a:buNone/>
            </a:pPr>
            <a:endParaRPr lang="ru-RU" sz="1600" dirty="0" smtClean="0"/>
          </a:p>
          <a:p>
            <a:pPr marL="0" indent="355600" algn="ctr">
              <a:buFont typeface="Wingdings" pitchFamily="2" charset="2"/>
              <a:buChar char="ü"/>
            </a:pPr>
            <a:r>
              <a:rPr lang="ru-RU" sz="2800" dirty="0" smtClean="0">
                <a:latin typeface="Times New Roman" pitchFamily="18" charset="0"/>
                <a:cs typeface="Times New Roman" pitchFamily="18" charset="0"/>
              </a:rPr>
              <a:t>5444,77 га</a:t>
            </a:r>
          </a:p>
          <a:p>
            <a:pPr marL="0" indent="355600" algn="ctr">
              <a:buNone/>
            </a:pPr>
            <a:r>
              <a:rPr lang="ru-RU" sz="1400" dirty="0" smtClean="0">
                <a:latin typeface="Times New Roman" pitchFamily="18" charset="0"/>
                <a:cs typeface="Times New Roman" pitchFamily="18" charset="0"/>
              </a:rPr>
              <a:t>площадь леса и сельскохозяйственные угодья</a:t>
            </a:r>
          </a:p>
          <a:p>
            <a:pPr marL="0" indent="355600" algn="ctr">
              <a:buNone/>
            </a:pPr>
            <a:endParaRPr lang="ru-RU" sz="1600" dirty="0" smtClean="0"/>
          </a:p>
          <a:p>
            <a:pPr marL="0" indent="355600" algn="ctr">
              <a:buNone/>
            </a:pPr>
            <a:endParaRPr lang="ru-RU" sz="1600" dirty="0" smtClean="0"/>
          </a:p>
          <a:p>
            <a:pPr marL="0" indent="355600" algn="ctr">
              <a:buFont typeface="Wingdings" pitchFamily="2" charset="2"/>
              <a:buChar char="ü"/>
            </a:pPr>
            <a:r>
              <a:rPr lang="ru-RU" sz="2800" dirty="0" smtClean="0">
                <a:latin typeface="Times New Roman" pitchFamily="18" charset="0"/>
                <a:cs typeface="Times New Roman" pitchFamily="18" charset="0"/>
              </a:rPr>
              <a:t>1670 га</a:t>
            </a:r>
          </a:p>
          <a:p>
            <a:pPr marL="0" indent="355600" algn="ctr">
              <a:buNone/>
            </a:pPr>
            <a:r>
              <a:rPr lang="ru-RU" sz="1400" dirty="0" smtClean="0">
                <a:latin typeface="Times New Roman" pitchFamily="18" charset="0"/>
                <a:cs typeface="Times New Roman" pitchFamily="18" charset="0"/>
              </a:rPr>
              <a:t>площадь застроенных территорий</a:t>
            </a:r>
          </a:p>
          <a:p>
            <a:pPr marL="0" indent="355600" algn="ctr">
              <a:buNone/>
            </a:pPr>
            <a:endParaRPr lang="ru-RU" sz="1600" dirty="0" smtClean="0"/>
          </a:p>
          <a:p>
            <a:pPr marL="0" indent="355600" algn="ctr">
              <a:buNone/>
            </a:pPr>
            <a:endParaRPr lang="ru-RU" sz="1600" dirty="0" smtClean="0"/>
          </a:p>
          <a:p>
            <a:pPr marL="0" indent="355600" algn="ctr">
              <a:buFont typeface="Wingdings" pitchFamily="2" charset="2"/>
              <a:buChar char="ü"/>
            </a:pPr>
            <a:r>
              <a:rPr lang="ru-RU" sz="2800" dirty="0" smtClean="0">
                <a:latin typeface="Times New Roman" pitchFamily="18" charset="0"/>
                <a:cs typeface="Times New Roman" pitchFamily="18" charset="0"/>
              </a:rPr>
              <a:t>4817,89 га</a:t>
            </a:r>
          </a:p>
          <a:p>
            <a:pPr marL="0" indent="355600" algn="ctr">
              <a:buNone/>
            </a:pPr>
            <a:r>
              <a:rPr lang="ru-RU" sz="1400" dirty="0" smtClean="0">
                <a:latin typeface="Times New Roman" pitchFamily="18" charset="0"/>
                <a:cs typeface="Times New Roman" pitchFamily="18" charset="0"/>
              </a:rPr>
              <a:t>прочие земли</a:t>
            </a:r>
          </a:p>
          <a:p>
            <a:pPr marL="355600" indent="-355600" algn="just">
              <a:buNone/>
            </a:pPr>
            <a:endParaRPr lang="ru-RU" sz="1600" dirty="0" smtClean="0"/>
          </a:p>
          <a:p>
            <a:pPr marL="355600" indent="-355600"/>
            <a:endParaRPr lang="ru-RU" sz="1800" dirty="0"/>
          </a:p>
        </p:txBody>
      </p:sp>
      <p:grpSp>
        <p:nvGrpSpPr>
          <p:cNvPr id="5" name="Group 3"/>
          <p:cNvGrpSpPr/>
          <p:nvPr/>
        </p:nvGrpSpPr>
        <p:grpSpPr>
          <a:xfrm rot="-10800000">
            <a:off x="-2" y="0"/>
            <a:ext cx="6857999"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7" name="Group 5"/>
          <p:cNvGrpSpPr/>
          <p:nvPr/>
        </p:nvGrpSpPr>
        <p:grpSpPr>
          <a:xfrm>
            <a:off x="5943600" y="228600"/>
            <a:ext cx="685800" cy="762000"/>
            <a:chOff x="0" y="0"/>
            <a:chExt cx="2846088" cy="2846088"/>
          </a:xfrm>
        </p:grpSpPr>
        <p:grpSp>
          <p:nvGrpSpPr>
            <p:cNvPr id="8"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СТРАТЕГИЧЕСКОЕ ПЛАНИРОВАНИЕ </a:t>
            </a:r>
            <a:br>
              <a:rPr lang="ru-RU" sz="1400" b="1" dirty="0" smtClean="0">
                <a:solidFill>
                  <a:srgbClr val="0070C0"/>
                </a:solidFill>
                <a:latin typeface="Times New Roman" pitchFamily="18" charset="0"/>
                <a:cs typeface="Times New Roman" pitchFamily="18" charset="0"/>
              </a:rPr>
            </a:br>
            <a:r>
              <a:rPr lang="ru-RU" sz="1400" b="1" dirty="0" smtClean="0">
                <a:solidFill>
                  <a:srgbClr val="0070C0"/>
                </a:solidFill>
                <a:latin typeface="Times New Roman" pitchFamily="18" charset="0"/>
                <a:cs typeface="Times New Roman" pitchFamily="18" charset="0"/>
              </a:rPr>
              <a:t>РАЗВИТИЯ ГОРОДА</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81000" y="990600"/>
            <a:ext cx="6134100" cy="7696200"/>
          </a:xfrm>
        </p:spPr>
        <p:txBody>
          <a:bodyPr>
            <a:normAutofit lnSpcReduction="10000"/>
          </a:bodyPr>
          <a:lstStyle/>
          <a:p>
            <a:pPr marL="0" indent="355600" algn="just">
              <a:buNone/>
            </a:pPr>
            <a:endParaRPr lang="ru-RU" sz="1600" dirty="0" smtClean="0"/>
          </a:p>
          <a:p>
            <a:pPr marL="0" indent="355600" algn="just">
              <a:buNone/>
            </a:pPr>
            <a:endParaRPr lang="ru-RU" sz="1600" dirty="0" smtClean="0"/>
          </a:p>
          <a:p>
            <a:pPr marL="0" indent="355600" algn="just">
              <a:buNone/>
            </a:pPr>
            <a:endParaRPr lang="ru-RU" sz="1600" dirty="0" smtClean="0"/>
          </a:p>
          <a:p>
            <a:pPr marL="0" indent="355600">
              <a:buNone/>
            </a:pPr>
            <a:endParaRPr lang="ru-RU" sz="1600" dirty="0" smtClean="0"/>
          </a:p>
          <a:p>
            <a:pPr marL="0" indent="355600">
              <a:buNone/>
            </a:pPr>
            <a:endParaRPr lang="ru-RU" sz="1600" dirty="0" smtClean="0"/>
          </a:p>
          <a:p>
            <a:pPr marL="0" indent="355600">
              <a:buNone/>
            </a:pPr>
            <a:endParaRPr lang="ru-RU" sz="1600" dirty="0" smtClean="0"/>
          </a:p>
          <a:p>
            <a:pPr marL="0" indent="355600">
              <a:buNone/>
            </a:pPr>
            <a:endParaRPr lang="ru-RU" sz="1600" dirty="0" smtClean="0"/>
          </a:p>
          <a:p>
            <a:pPr marL="0" indent="355600">
              <a:buNone/>
            </a:pPr>
            <a:endParaRPr lang="ru-RU" sz="1600" dirty="0" smtClean="0"/>
          </a:p>
          <a:p>
            <a:pPr marL="0" indent="355600">
              <a:buNone/>
            </a:pPr>
            <a:endParaRPr lang="ru-RU" sz="1600" dirty="0" smtClean="0"/>
          </a:p>
          <a:p>
            <a:pPr marL="0" indent="355600" algn="just">
              <a:buNone/>
            </a:pPr>
            <a:endParaRPr lang="ru-RU" sz="1600" dirty="0" smtClean="0"/>
          </a:p>
          <a:p>
            <a:pPr marL="0" indent="355600" algn="just">
              <a:buNone/>
            </a:pPr>
            <a:endParaRPr lang="ru-RU" sz="1600" dirty="0" smtClean="0"/>
          </a:p>
          <a:p>
            <a:pPr marL="0" indent="355600" algn="just">
              <a:buNone/>
            </a:pPr>
            <a:endParaRPr lang="ru-RU" sz="1600" b="1" dirty="0" smtClean="0"/>
          </a:p>
          <a:p>
            <a:pPr marL="0" indent="355600" algn="just">
              <a:buNone/>
            </a:pPr>
            <a:endParaRPr lang="ru-RU" sz="1400" b="1" dirty="0" smtClean="0">
              <a:latin typeface="Times New Roman" pitchFamily="18" charset="0"/>
              <a:cs typeface="Times New Roman" pitchFamily="18" charset="0"/>
            </a:endParaRPr>
          </a:p>
          <a:p>
            <a:pPr marL="0" indent="355600" algn="just">
              <a:buNone/>
            </a:pPr>
            <a:endParaRPr lang="ru-RU" sz="1400" b="1" dirty="0" smtClean="0">
              <a:latin typeface="Times New Roman" pitchFamily="18" charset="0"/>
              <a:cs typeface="Times New Roman" pitchFamily="18" charset="0"/>
            </a:endParaRPr>
          </a:p>
          <a:p>
            <a:pPr marL="0" indent="355600" algn="just">
              <a:buNone/>
            </a:pPr>
            <a:r>
              <a:rPr lang="ru-RU" sz="1400" b="1" dirty="0" smtClean="0">
                <a:latin typeface="Times New Roman" pitchFamily="18" charset="0"/>
                <a:cs typeface="Times New Roman" pitchFamily="18" charset="0"/>
              </a:rPr>
              <a:t>Ключевые документы стратегического планирования</a:t>
            </a:r>
            <a:r>
              <a:rPr lang="en-US" sz="1400" b="1" dirty="0" smtClean="0">
                <a:latin typeface="Times New Roman" pitchFamily="18" charset="0"/>
                <a:cs typeface="Times New Roman" pitchFamily="18" charset="0"/>
              </a:rPr>
              <a:t>:</a:t>
            </a:r>
            <a:endParaRPr lang="ru-RU" sz="1400" b="1" dirty="0" smtClean="0">
              <a:latin typeface="Times New Roman" pitchFamily="18" charset="0"/>
              <a:cs typeface="Times New Roman" pitchFamily="18" charset="0"/>
            </a:endParaRPr>
          </a:p>
          <a:p>
            <a:pPr marL="0" indent="355600" algn="just">
              <a:buNone/>
            </a:pPr>
            <a:endParaRPr lang="ru-RU" sz="1400" b="1" dirty="0" smtClean="0">
              <a:latin typeface="Times New Roman" pitchFamily="18" charset="0"/>
              <a:cs typeface="Times New Roman" pitchFamily="18" charset="0"/>
            </a:endParaRPr>
          </a:p>
          <a:p>
            <a:pPr marL="0" lvl="0" indent="360363" algn="just">
              <a:buFont typeface="Wingdings" pitchFamily="2" charset="2"/>
              <a:buChar char="ü"/>
              <a:tabLst>
                <a:tab pos="180975" algn="l"/>
              </a:tabLst>
            </a:pPr>
            <a:r>
              <a:rPr lang="ru-RU" sz="1400" dirty="0" smtClean="0">
                <a:latin typeface="Times New Roman" pitchFamily="18" charset="0"/>
                <a:cs typeface="Times New Roman" pitchFamily="18" charset="0"/>
              </a:rPr>
              <a:t>Стратегия социально - экономического развития муниципального образования «Город Воткинск» до 2025 года, утверждена Решением </a:t>
            </a:r>
            <a:r>
              <a:rPr lang="ru-RU" sz="1400" dirty="0" smtClean="0">
                <a:latin typeface="Times New Roman" pitchFamily="18" charset="0"/>
                <a:cs typeface="Times New Roman" pitchFamily="18" charset="0"/>
              </a:rPr>
              <a:t>Воткинской</a:t>
            </a:r>
            <a:r>
              <a:rPr lang="ru-RU" sz="1400" dirty="0" smtClean="0">
                <a:latin typeface="Times New Roman" pitchFamily="18" charset="0"/>
                <a:cs typeface="Times New Roman" pitchFamily="18" charset="0"/>
              </a:rPr>
              <a:t> городской думой от 26.12.2014 № 451.</a:t>
            </a:r>
          </a:p>
          <a:p>
            <a:pPr marL="0" lvl="0" indent="360363" algn="just">
              <a:buFont typeface="Wingdings" pitchFamily="2" charset="2"/>
              <a:buChar char="ü"/>
              <a:tabLst>
                <a:tab pos="180975" algn="l"/>
              </a:tabLst>
            </a:pPr>
            <a:r>
              <a:rPr lang="ru-RU" sz="1400" dirty="0" smtClean="0">
                <a:latin typeface="Times New Roman" pitchFamily="18" charset="0"/>
                <a:cs typeface="Times New Roman" pitchFamily="18" charset="0"/>
              </a:rPr>
              <a:t>Генеральный план городского округа «Город Воткинск», утвержден распоряжением Правительства УР от 13.06.2017 №841-р.</a:t>
            </a:r>
          </a:p>
          <a:p>
            <a:pPr marL="0" indent="360363" algn="just">
              <a:buFont typeface="Wingdings" pitchFamily="2" charset="2"/>
              <a:buChar char="ü"/>
              <a:tabLst>
                <a:tab pos="180975" algn="l"/>
              </a:tabLst>
            </a:pPr>
            <a:r>
              <a:rPr lang="ru-RU" sz="1400" dirty="0" smtClean="0">
                <a:latin typeface="Times New Roman" pitchFamily="18" charset="0"/>
                <a:cs typeface="Times New Roman" pitchFamily="18" charset="0"/>
              </a:rPr>
              <a:t>Муниципальные программы муниципального образования «Город Воткинск»</a:t>
            </a:r>
          </a:p>
          <a:p>
            <a:pPr marL="0" indent="360363" algn="just">
              <a:buNone/>
              <a:tabLst>
                <a:tab pos="180975" algn="l"/>
              </a:tabLst>
            </a:pPr>
            <a:r>
              <a:rPr lang="ru-RU" sz="1400" dirty="0" smtClean="0">
                <a:latin typeface="Times New Roman" pitchFamily="18" charset="0"/>
                <a:cs typeface="Times New Roman" pitchFamily="18" charset="0"/>
              </a:rPr>
              <a:t> </a:t>
            </a:r>
          </a:p>
          <a:p>
            <a:pPr marL="0" indent="355600" algn="just">
              <a:buNone/>
            </a:pPr>
            <a:endParaRPr lang="ru-RU" sz="1200" dirty="0" smtClean="0"/>
          </a:p>
          <a:p>
            <a:pPr marL="0" indent="355600" algn="r">
              <a:buNone/>
            </a:pPr>
            <a:endParaRPr lang="ru-RU" sz="1200" dirty="0" smtClean="0"/>
          </a:p>
          <a:p>
            <a:pPr marL="0" indent="355600" algn="r">
              <a:buNone/>
            </a:pPr>
            <a:endParaRPr lang="ru-RU" sz="1200" dirty="0" smtClean="0"/>
          </a:p>
          <a:p>
            <a:pPr marL="0" indent="355600" algn="r">
              <a:buNone/>
            </a:pPr>
            <a:endParaRPr lang="ru-RU" sz="1200" dirty="0" smtClean="0"/>
          </a:p>
          <a:p>
            <a:pPr marL="0" indent="355600" algn="r">
              <a:buNone/>
            </a:pPr>
            <a:endParaRPr lang="ru-RU" sz="1200" dirty="0" smtClean="0"/>
          </a:p>
          <a:p>
            <a:pPr marL="0" indent="355600" algn="r">
              <a:buNone/>
            </a:pPr>
            <a:r>
              <a:rPr lang="ru-RU" sz="1200" dirty="0" smtClean="0">
                <a:latin typeface="Times New Roman" pitchFamily="18" charset="0"/>
                <a:cs typeface="Times New Roman" pitchFamily="18" charset="0"/>
              </a:rPr>
              <a:t>Документы о стратегическом планировании  размещены на </a:t>
            </a:r>
          </a:p>
          <a:p>
            <a:pPr marL="0" indent="355600" algn="r">
              <a:buNone/>
            </a:pPr>
            <a:r>
              <a:rPr lang="ru-RU" sz="1200" dirty="0" smtClean="0">
                <a:latin typeface="Times New Roman" pitchFamily="18" charset="0"/>
                <a:cs typeface="Times New Roman" pitchFamily="18" charset="0"/>
              </a:rPr>
              <a:t>официальном сайте МО «Город Воткинск»  </a:t>
            </a:r>
            <a:r>
              <a:rPr lang="en-US" sz="1200" dirty="0" smtClean="0">
                <a:latin typeface="Times New Roman" pitchFamily="18" charset="0"/>
                <a:cs typeface="Times New Roman" pitchFamily="18" charset="0"/>
              </a:rPr>
              <a:t>https://www.votkinsk.ru/</a:t>
            </a:r>
            <a:endParaRPr lang="ru-RU" sz="1200" dirty="0">
              <a:latin typeface="Times New Roman" pitchFamily="18" charset="0"/>
              <a:cs typeface="Times New Roman" pitchFamily="18" charset="0"/>
            </a:endParaRPr>
          </a:p>
        </p:txBody>
      </p:sp>
      <p:pic>
        <p:nvPicPr>
          <p:cNvPr id="9" name="Picture 2" descr="C:\Users\User\Desktop\1.jpg"/>
          <p:cNvPicPr>
            <a:picLocks noChangeAspect="1" noChangeArrowheads="1"/>
          </p:cNvPicPr>
          <p:nvPr/>
        </p:nvPicPr>
        <p:blipFill>
          <a:blip r:embed="rId2" cstate="print"/>
          <a:srcRect/>
          <a:stretch>
            <a:fillRect/>
          </a:stretch>
        </p:blipFill>
        <p:spPr bwMode="auto">
          <a:xfrm>
            <a:off x="457200" y="1600200"/>
            <a:ext cx="5943600" cy="2743200"/>
          </a:xfrm>
          <a:prstGeom prst="rect">
            <a:avLst/>
          </a:prstGeom>
          <a:ln>
            <a:noFill/>
          </a:ln>
          <a:effectLst>
            <a:softEdge rad="112500"/>
          </a:effectLst>
        </p:spPr>
      </p:pic>
      <p:grpSp>
        <p:nvGrpSpPr>
          <p:cNvPr id="6" name="Group 3"/>
          <p:cNvGrpSpPr/>
          <p:nvPr/>
        </p:nvGrpSpPr>
        <p:grpSpPr>
          <a:xfrm rot="-10800000">
            <a:off x="0" y="0"/>
            <a:ext cx="6858000" cy="647700"/>
            <a:chOff x="0" y="0"/>
            <a:chExt cx="6350000" cy="6339840"/>
          </a:xfrm>
        </p:grpSpPr>
        <p:sp>
          <p:nvSpPr>
            <p:cNvPr id="7"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8" name="Group 5"/>
          <p:cNvGrpSpPr/>
          <p:nvPr/>
        </p:nvGrpSpPr>
        <p:grpSpPr>
          <a:xfrm>
            <a:off x="5943600" y="228600"/>
            <a:ext cx="685800" cy="762000"/>
            <a:chOff x="0" y="0"/>
            <a:chExt cx="2846088" cy="2846088"/>
          </a:xfrm>
        </p:grpSpPr>
        <p:grpSp>
          <p:nvGrpSpPr>
            <p:cNvPr id="10" name="Group 6"/>
            <p:cNvGrpSpPr/>
            <p:nvPr/>
          </p:nvGrpSpPr>
          <p:grpSpPr>
            <a:xfrm>
              <a:off x="6348" y="0"/>
              <a:ext cx="2833388" cy="2846088"/>
              <a:chOff x="1813" y="0"/>
              <a:chExt cx="809173" cy="812800"/>
            </a:xfrm>
          </p:grpSpPr>
          <p:sp>
            <p:nvSpPr>
              <p:cNvPr id="12"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3"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9"/>
            <p:cNvPicPr>
              <a:picLocks noChangeAspect="1"/>
            </p:cNvPicPr>
            <p:nvPr/>
          </p:nvPicPr>
          <p:blipFill>
            <a:blip r:embed="rId3" cstate="print"/>
            <a:srcRect/>
            <a:stretch>
              <a:fillRect/>
            </a:stretch>
          </p:blipFill>
          <p:spPr>
            <a:xfrm>
              <a:off x="478577" y="163754"/>
              <a:ext cx="1888935" cy="251858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ПРИРОДНО-РЕСУРСНЫЙ ПОТЕНЦИАЛ, </a:t>
            </a:r>
            <a:br>
              <a:rPr lang="ru-RU" sz="1400" b="1" dirty="0" smtClean="0">
                <a:solidFill>
                  <a:srgbClr val="0070C0"/>
                </a:solidFill>
                <a:latin typeface="Times New Roman" pitchFamily="18" charset="0"/>
                <a:cs typeface="Times New Roman" pitchFamily="18" charset="0"/>
              </a:rPr>
            </a:br>
            <a:r>
              <a:rPr lang="ru-RU" sz="1400" b="1" dirty="0" smtClean="0">
                <a:solidFill>
                  <a:srgbClr val="0070C0"/>
                </a:solidFill>
                <a:latin typeface="Times New Roman" pitchFamily="18" charset="0"/>
                <a:cs typeface="Times New Roman" pitchFamily="18" charset="0"/>
              </a:rPr>
              <a:t>ПОЛЕЗНЫЕ ИСКОПАЕМЫЕ</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81000" y="990600"/>
            <a:ext cx="6134100" cy="7696200"/>
          </a:xfrm>
        </p:spPr>
        <p:txBody>
          <a:bodyPr>
            <a:normAutofit/>
          </a:bodyPr>
          <a:lstStyle/>
          <a:p>
            <a:pPr marL="0" indent="355600" algn="just">
              <a:buNone/>
            </a:pPr>
            <a:endParaRPr lang="ru-RU" sz="1600" dirty="0" smtClean="0"/>
          </a:p>
          <a:p>
            <a:pPr marL="0" indent="360363" algn="just">
              <a:buNone/>
            </a:pPr>
            <a:r>
              <a:rPr lang="ru-RU" sz="1400" dirty="0" smtClean="0">
                <a:latin typeface="Times New Roman" pitchFamily="18" charset="0"/>
                <a:cs typeface="Times New Roman" pitchFamily="18" charset="0"/>
              </a:rPr>
              <a:t>Климат в городе  умеренно-континентальный с продолжительной зимой (5,5 мес.), коротким жарким летом (2,5 мес.) и хорошо выраженными переходными временами года - весной и осенью. На формирование климата влияют следующие факторы: географическое положение города в северной половине умеренного пояса, значительная удаленность территории от морей и океанов, характер приносимых масс воздуха.</a:t>
            </a:r>
          </a:p>
          <a:p>
            <a:pPr marL="0" indent="360363" algn="just">
              <a:buNone/>
            </a:pPr>
            <a:r>
              <a:rPr lang="ru-RU" sz="1400" dirty="0" smtClean="0">
                <a:latin typeface="Times New Roman" pitchFamily="18" charset="0"/>
                <a:cs typeface="Times New Roman" pitchFamily="18" charset="0"/>
              </a:rPr>
              <a:t>В соответствии с картой климатического районирования для строительства (СП 131.13330.2012 «Строительная климатология») район г.Воткинска относится к климатической зоне I В. Средняя продолжительность отопительного периода с устойчивой температурой ниже 8 °С составляет около 219 суток.</a:t>
            </a:r>
          </a:p>
          <a:p>
            <a:pPr marL="0" indent="360363" algn="just">
              <a:buNone/>
            </a:pPr>
            <a:r>
              <a:rPr lang="ru-RU" sz="1400" dirty="0" smtClean="0">
                <a:latin typeface="Times New Roman" pitchFamily="18" charset="0"/>
                <a:cs typeface="Times New Roman" pitchFamily="18" charset="0"/>
              </a:rPr>
              <a:t>На территории муниципального образования «Город Воткинск» расположены три месторождения кирпично-черепичного сырья: разрабатываемые «</a:t>
            </a:r>
            <a:r>
              <a:rPr lang="ru-RU" sz="1400" dirty="0" smtClean="0">
                <a:latin typeface="Times New Roman" pitchFamily="18" charset="0"/>
                <a:cs typeface="Times New Roman" pitchFamily="18" charset="0"/>
              </a:rPr>
              <a:t>Епифановское</a:t>
            </a:r>
            <a:r>
              <a:rPr lang="ru-RU" sz="1400" dirty="0" smtClean="0">
                <a:latin typeface="Times New Roman" pitchFamily="18" charset="0"/>
                <a:cs typeface="Times New Roman" pitchFamily="18" charset="0"/>
              </a:rPr>
              <a:t>» и «Вогульское», неразрабатываемое «</a:t>
            </a:r>
            <a:r>
              <a:rPr lang="ru-RU" sz="1400" dirty="0" smtClean="0">
                <a:latin typeface="Times New Roman" pitchFamily="18" charset="0"/>
                <a:cs typeface="Times New Roman" pitchFamily="18" charset="0"/>
              </a:rPr>
              <a:t>Грызунки</a:t>
            </a:r>
            <a:r>
              <a:rPr lang="ru-RU" sz="1400" dirty="0" smtClean="0">
                <a:latin typeface="Times New Roman" pitchFamily="18" charset="0"/>
                <a:cs typeface="Times New Roman" pitchFamily="18" charset="0"/>
              </a:rPr>
              <a:t>». Предприятия  города полностью обеспечены глинистым сырьем на  десятки лет.</a:t>
            </a:r>
          </a:p>
          <a:p>
            <a:pPr marL="0" indent="360363" algn="just">
              <a:buNone/>
            </a:pPr>
            <a:r>
              <a:rPr lang="ru-RU" sz="1400" dirty="0" smtClean="0">
                <a:latin typeface="Times New Roman" pitchFamily="18" charset="0"/>
                <a:cs typeface="Times New Roman" pitchFamily="18" charset="0"/>
              </a:rPr>
              <a:t>Имеются лесные и земельные угодья.</a:t>
            </a: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55600" algn="just">
              <a:buNone/>
            </a:pPr>
            <a:endParaRPr lang="ru-RU" sz="1600" dirty="0" smtClean="0"/>
          </a:p>
        </p:txBody>
      </p:sp>
      <p:grpSp>
        <p:nvGrpSpPr>
          <p:cNvPr id="9" name="Group 3"/>
          <p:cNvGrpSpPr/>
          <p:nvPr/>
        </p:nvGrpSpPr>
        <p:grpSpPr>
          <a:xfrm rot="-10800000">
            <a:off x="0" y="-2"/>
            <a:ext cx="6858000" cy="609601"/>
            <a:chOff x="0" y="0"/>
            <a:chExt cx="6350000" cy="6339840"/>
          </a:xfrm>
        </p:grpSpPr>
        <p:sp>
          <p:nvSpPr>
            <p:cNvPr id="10"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11" name="Group 5"/>
          <p:cNvGrpSpPr/>
          <p:nvPr/>
        </p:nvGrpSpPr>
        <p:grpSpPr>
          <a:xfrm>
            <a:off x="5943600" y="228600"/>
            <a:ext cx="685800" cy="762000"/>
            <a:chOff x="0" y="0"/>
            <a:chExt cx="2846088" cy="2846088"/>
          </a:xfrm>
        </p:grpSpPr>
        <p:grpSp>
          <p:nvGrpSpPr>
            <p:cNvPr id="12" name="Group 6"/>
            <p:cNvGrpSpPr/>
            <p:nvPr/>
          </p:nvGrpSpPr>
          <p:grpSpPr>
            <a:xfrm>
              <a:off x="6348" y="0"/>
              <a:ext cx="2833388" cy="2846088"/>
              <a:chOff x="1813" y="0"/>
              <a:chExt cx="809173" cy="812800"/>
            </a:xfrm>
          </p:grpSpPr>
          <p:sp>
            <p:nvSpPr>
              <p:cNvPr id="14"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5"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13"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pic>
        <p:nvPicPr>
          <p:cNvPr id="17" name="Picture 3" descr="C:\Users\User\Desktop\1.jpg"/>
          <p:cNvPicPr>
            <a:picLocks noChangeAspect="1" noChangeArrowheads="1"/>
          </p:cNvPicPr>
          <p:nvPr/>
        </p:nvPicPr>
        <p:blipFill>
          <a:blip r:embed="rId3" cstate="print"/>
          <a:srcRect/>
          <a:stretch>
            <a:fillRect/>
          </a:stretch>
        </p:blipFill>
        <p:spPr bwMode="auto">
          <a:xfrm>
            <a:off x="3143248" y="6643702"/>
            <a:ext cx="3214710" cy="2009194"/>
          </a:xfrm>
          <a:prstGeom prst="rect">
            <a:avLst/>
          </a:prstGeom>
          <a:ln>
            <a:noFill/>
          </a:ln>
          <a:effectLst>
            <a:softEdge rad="112500"/>
          </a:effectLst>
        </p:spPr>
      </p:pic>
      <p:pic>
        <p:nvPicPr>
          <p:cNvPr id="1029" name="Picture 5" descr="C:\Users\User\Desktop\2.jpg"/>
          <p:cNvPicPr>
            <a:picLocks noChangeAspect="1" noChangeArrowheads="1"/>
          </p:cNvPicPr>
          <p:nvPr/>
        </p:nvPicPr>
        <p:blipFill>
          <a:blip r:embed="rId4" cstate="print"/>
          <a:srcRect/>
          <a:stretch>
            <a:fillRect/>
          </a:stretch>
        </p:blipFill>
        <p:spPr bwMode="auto">
          <a:xfrm>
            <a:off x="500042" y="5357818"/>
            <a:ext cx="3251938" cy="214314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НАЛИЧИЕ НЕОБХОДИМОЙ ИНФРАСТРУКТУРЫ</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81000" y="990600"/>
            <a:ext cx="6134100" cy="7696200"/>
          </a:xfrm>
        </p:spPr>
        <p:txBody>
          <a:bodyPr>
            <a:normAutofit/>
          </a:bodyPr>
          <a:lstStyle/>
          <a:p>
            <a:pPr marL="0" indent="360363" algn="just">
              <a:buNone/>
            </a:pPr>
            <a:r>
              <a:rPr lang="ru-RU" sz="1400" dirty="0" smtClean="0">
                <a:latin typeface="Times New Roman" pitchFamily="18" charset="0"/>
                <a:cs typeface="Times New Roman" pitchFamily="18" charset="0"/>
              </a:rPr>
              <a:t>Город Воткинск имеет важное автотранспортное транзитное значение. </a:t>
            </a:r>
          </a:p>
          <a:p>
            <a:pPr marL="0" indent="360363" algn="just">
              <a:buNone/>
            </a:pPr>
            <a:r>
              <a:rPr lang="ru-RU" sz="1400" dirty="0" smtClean="0">
                <a:latin typeface="Times New Roman" pitchFamily="18" charset="0"/>
                <a:cs typeface="Times New Roman" pitchFamily="18" charset="0"/>
              </a:rPr>
              <a:t>Через город осуществляется автотранспортная связь Ижевска с </a:t>
            </a:r>
            <a:r>
              <a:rPr lang="ru-RU" sz="1400" dirty="0" smtClean="0">
                <a:latin typeface="Times New Roman" pitchFamily="18" charset="0"/>
                <a:cs typeface="Times New Roman" pitchFamily="18" charset="0"/>
              </a:rPr>
              <a:t>Шарканским</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Дебесским</a:t>
            </a:r>
            <a:r>
              <a:rPr lang="ru-RU" sz="1400" dirty="0" smtClean="0">
                <a:latin typeface="Times New Roman" pitchFamily="18" charset="0"/>
                <a:cs typeface="Times New Roman" pitchFamily="18" charset="0"/>
              </a:rPr>
              <a:t>  районом,  частично – связи Удмуртии с Пермским краем. </a:t>
            </a:r>
          </a:p>
          <a:p>
            <a:pPr marL="0" indent="360363" algn="just">
              <a:buNone/>
            </a:pPr>
            <a:r>
              <a:rPr lang="ru-RU" sz="1400" dirty="0" smtClean="0">
                <a:latin typeface="Times New Roman" pitchFamily="18" charset="0"/>
                <a:cs typeface="Times New Roman" pitchFamily="18" charset="0"/>
              </a:rPr>
              <a:t>Одновременно, город расположен на оси Москва - Казань - Ижевск – Пермь – Екатеринбург, по которой проходят существенные товарные и пассажиропотоки. (интенсивность движения  944 </a:t>
            </a:r>
            <a:r>
              <a:rPr lang="ru-RU" sz="1400" dirty="0" smtClean="0">
                <a:latin typeface="Times New Roman" pitchFamily="18" charset="0"/>
                <a:cs typeface="Times New Roman" pitchFamily="18" charset="0"/>
              </a:rPr>
              <a:t>привед.ед</a:t>
            </a:r>
            <a:r>
              <a:rPr lang="ru-RU" sz="1400" dirty="0" smtClean="0">
                <a:latin typeface="Times New Roman" pitchFamily="18" charset="0"/>
                <a:cs typeface="Times New Roman" pitchFamily="18" charset="0"/>
              </a:rPr>
              <a:t>./час).</a:t>
            </a:r>
          </a:p>
          <a:p>
            <a:pPr marL="0" indent="360363" algn="just">
              <a:buNone/>
            </a:pPr>
            <a:r>
              <a:rPr lang="ru-RU" sz="1400" dirty="0" smtClean="0">
                <a:latin typeface="Times New Roman" pitchFamily="18" charset="0"/>
                <a:cs typeface="Times New Roman" pitchFamily="18" charset="0"/>
              </a:rPr>
              <a:t>До федеральной трассы М-7 «Волга» (Москва - Уфа) 293 км.</a:t>
            </a:r>
          </a:p>
          <a:p>
            <a:pPr marL="0" indent="360363" algn="just">
              <a:buNone/>
            </a:pPr>
            <a:r>
              <a:rPr lang="ru-RU" sz="1400" dirty="0" smtClean="0">
                <a:latin typeface="Times New Roman" pitchFamily="18" charset="0"/>
                <a:cs typeface="Times New Roman" pitchFamily="18" charset="0"/>
              </a:rPr>
              <a:t>Имеется железнодорожная станция и вокзал г. Воткинск Ижевского отделения Горьковской железной дороги и 3 ж/</a:t>
            </a:r>
            <a:r>
              <a:rPr lang="ru-RU" sz="1400" dirty="0" smtClean="0">
                <a:latin typeface="Times New Roman" pitchFamily="18" charset="0"/>
                <a:cs typeface="Times New Roman" pitchFamily="18" charset="0"/>
              </a:rPr>
              <a:t>д</a:t>
            </a:r>
            <a:r>
              <a:rPr lang="ru-RU" sz="1400" dirty="0" smtClean="0">
                <a:latin typeface="Times New Roman" pitchFamily="18" charset="0"/>
                <a:cs typeface="Times New Roman" pitchFamily="18" charset="0"/>
              </a:rPr>
              <a:t> тупика ОАО «</a:t>
            </a:r>
            <a:r>
              <a:rPr lang="ru-RU" sz="1400" dirty="0" smtClean="0">
                <a:latin typeface="Times New Roman" pitchFamily="18" charset="0"/>
                <a:cs typeface="Times New Roman" pitchFamily="18" charset="0"/>
              </a:rPr>
              <a:t>Удмуртнефти</a:t>
            </a:r>
            <a:r>
              <a:rPr lang="ru-RU" sz="1400" dirty="0" smtClean="0">
                <a:latin typeface="Times New Roman" pitchFamily="18" charset="0"/>
                <a:cs typeface="Times New Roman" pitchFamily="18" charset="0"/>
              </a:rPr>
              <a:t>» (р-н объездной дороги, Привокзальный район, ул.Пугачева 166)</a:t>
            </a:r>
          </a:p>
          <a:p>
            <a:pPr marL="0" indent="360363" algn="just">
              <a:buNone/>
            </a:pPr>
            <a:r>
              <a:rPr lang="ru-RU" sz="1400" dirty="0" smtClean="0">
                <a:latin typeface="Times New Roman" pitchFamily="18" charset="0"/>
                <a:cs typeface="Times New Roman" pitchFamily="18" charset="0"/>
              </a:rPr>
              <a:t>Ближайший аэропорт  в г. Ижевске – 47 км., международный терминал  г. Пермь – 240 км, речной порт в 30 </a:t>
            </a:r>
            <a:r>
              <a:rPr lang="ru-RU" sz="1400" dirty="0" smtClean="0">
                <a:latin typeface="Times New Roman" pitchFamily="18" charset="0"/>
                <a:cs typeface="Times New Roman" pitchFamily="18" charset="0"/>
              </a:rPr>
              <a:t>км.на</a:t>
            </a:r>
            <a:r>
              <a:rPr lang="ru-RU" sz="1400" dirty="0" smtClean="0">
                <a:latin typeface="Times New Roman" pitchFamily="18" charset="0"/>
                <a:cs typeface="Times New Roman" pitchFamily="18" charset="0"/>
              </a:rPr>
              <a:t> реке Кама в г. Чайковский Пермского края.</a:t>
            </a:r>
          </a:p>
          <a:p>
            <a:pPr marL="0" indent="360363" algn="just">
              <a:buNone/>
            </a:pPr>
            <a:r>
              <a:rPr lang="ru-RU" sz="1400" dirty="0" smtClean="0">
                <a:latin typeface="Times New Roman" pitchFamily="18" charset="0"/>
                <a:cs typeface="Times New Roman" pitchFamily="18" charset="0"/>
              </a:rPr>
              <a:t>Через территорию муниципального образования проходит магистральный газопровод Пермь – Казань – Нижний Новгород, транзитные линии  электропередачи 220кВ  из Пермского края в Кировскую область.</a:t>
            </a:r>
          </a:p>
          <a:p>
            <a:pPr marL="0" indent="355600" algn="just">
              <a:buNone/>
            </a:pPr>
            <a:endParaRPr lang="ru-RU" sz="1400" dirty="0" smtClean="0">
              <a:latin typeface="Times New Roman" pitchFamily="18" charset="0"/>
              <a:cs typeface="Times New Roman" pitchFamily="18" charset="0"/>
            </a:endParaRPr>
          </a:p>
        </p:txBody>
      </p:sp>
      <p:grpSp>
        <p:nvGrpSpPr>
          <p:cNvPr id="6" name="Group 3"/>
          <p:cNvGrpSpPr/>
          <p:nvPr/>
        </p:nvGrpSpPr>
        <p:grpSpPr>
          <a:xfrm rot="-10800000">
            <a:off x="-76200" y="0"/>
            <a:ext cx="6934200" cy="609600"/>
            <a:chOff x="0" y="0"/>
            <a:chExt cx="6350000" cy="6339840"/>
          </a:xfrm>
        </p:grpSpPr>
        <p:sp>
          <p:nvSpPr>
            <p:cNvPr id="7"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8" name="Group 5"/>
          <p:cNvGrpSpPr/>
          <p:nvPr/>
        </p:nvGrpSpPr>
        <p:grpSpPr>
          <a:xfrm>
            <a:off x="5943600" y="228600"/>
            <a:ext cx="685800" cy="762000"/>
            <a:chOff x="0" y="0"/>
            <a:chExt cx="2846088" cy="2846088"/>
          </a:xfrm>
        </p:grpSpPr>
        <p:grpSp>
          <p:nvGrpSpPr>
            <p:cNvPr id="9" name="Group 6"/>
            <p:cNvGrpSpPr/>
            <p:nvPr/>
          </p:nvGrpSpPr>
          <p:grpSpPr>
            <a:xfrm>
              <a:off x="6348" y="0"/>
              <a:ext cx="2833388" cy="2846088"/>
              <a:chOff x="1813" y="0"/>
              <a:chExt cx="809173" cy="812800"/>
            </a:xfrm>
          </p:grpSpPr>
          <p:sp>
            <p:nvSpPr>
              <p:cNvPr id="11"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2"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pic>
        <p:nvPicPr>
          <p:cNvPr id="13" name="Picture 4" descr="C:\Users\User\Desktop\4.jpg"/>
          <p:cNvPicPr>
            <a:picLocks noChangeAspect="1" noChangeArrowheads="1"/>
          </p:cNvPicPr>
          <p:nvPr/>
        </p:nvPicPr>
        <p:blipFill>
          <a:blip r:embed="rId3" cstate="print"/>
          <a:srcRect/>
          <a:stretch>
            <a:fillRect/>
          </a:stretch>
        </p:blipFill>
        <p:spPr bwMode="auto">
          <a:xfrm>
            <a:off x="1500174" y="4929190"/>
            <a:ext cx="4000528" cy="3648524"/>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НАЛИЧИЕ НЕОБХОДИМОЙ ИНФРАСТРУКТУРЫ</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81000" y="990600"/>
            <a:ext cx="6134100" cy="6224606"/>
          </a:xfrm>
        </p:spPr>
        <p:txBody>
          <a:bodyPr>
            <a:normAutofit/>
          </a:bodyPr>
          <a:lstStyle/>
          <a:p>
            <a:pPr marL="0" indent="360363" algn="just">
              <a:buNone/>
            </a:pPr>
            <a:endParaRPr lang="ru-RU" sz="1400" dirty="0" smtClean="0">
              <a:latin typeface="Times New Roman" pitchFamily="18" charset="0"/>
              <a:cs typeface="Times New Roman" pitchFamily="18" charset="0"/>
            </a:endParaRPr>
          </a:p>
          <a:p>
            <a:pPr marL="0" indent="360363" algn="just">
              <a:buNone/>
            </a:pPr>
            <a:endParaRPr lang="ru-RU" sz="1400" dirty="0" smtClean="0">
              <a:latin typeface="Times New Roman" pitchFamily="18" charset="0"/>
              <a:cs typeface="Times New Roman" pitchFamily="18" charset="0"/>
            </a:endParaRPr>
          </a:p>
          <a:p>
            <a:pPr marL="0" indent="360363" algn="just">
              <a:buNone/>
            </a:pPr>
            <a:r>
              <a:rPr lang="ru-RU" sz="1400" dirty="0" smtClean="0">
                <a:latin typeface="Times New Roman" pitchFamily="18" charset="0"/>
                <a:cs typeface="Times New Roman" pitchFamily="18" charset="0"/>
              </a:rPr>
              <a:t>Население и предприятия города Воткинска снабжаются водой как из поверхностного источника водоснабжения – Воткинского пруда, так и из подземных источников – артезианских скважин. Доля объемов подаваемой воды по источникам водоснабжения составляет в среднем:</a:t>
            </a:r>
          </a:p>
          <a:p>
            <a:pPr marL="0" indent="360363" algn="just">
              <a:buNone/>
            </a:pPr>
            <a:r>
              <a:rPr lang="ru-RU" sz="1400" dirty="0" smtClean="0">
                <a:latin typeface="Times New Roman" pitchFamily="18" charset="0"/>
                <a:cs typeface="Times New Roman" pitchFamily="18" charset="0"/>
              </a:rPr>
              <a:t>поверхностный источник водоснабжения – 90%, </a:t>
            </a:r>
          </a:p>
          <a:p>
            <a:pPr marL="0" indent="360363" algn="just">
              <a:buNone/>
            </a:pPr>
            <a:r>
              <a:rPr lang="ru-RU" sz="1400" dirty="0" smtClean="0">
                <a:latin typeface="Times New Roman" pitchFamily="18" charset="0"/>
                <a:cs typeface="Times New Roman" pitchFamily="18" charset="0"/>
              </a:rPr>
              <a:t>подземные источники водоснабжения – 10%.</a:t>
            </a:r>
          </a:p>
          <a:p>
            <a:pPr marL="0" indent="360363" algn="just">
              <a:buNone/>
            </a:pPr>
            <a:r>
              <a:rPr lang="ru-RU" sz="1400" dirty="0" smtClean="0">
                <a:latin typeface="Times New Roman" pitchFamily="18" charset="0"/>
                <a:cs typeface="Times New Roman" pitchFamily="18" charset="0"/>
              </a:rPr>
              <a:t>Очистные сооружения канализации г. Воткинска представляют собой комплекс инженерных сооружений, предназначенных для очистки хозяйственно-бытовых и близким к ним по составу сточных вод. Производственные стоки составляют около 15% от общего притока.</a:t>
            </a:r>
          </a:p>
          <a:p>
            <a:pPr marL="0" indent="360363" algn="just">
              <a:buNone/>
            </a:pPr>
            <a:r>
              <a:rPr lang="ru-RU" sz="1400" dirty="0" smtClean="0">
                <a:latin typeface="Times New Roman" pitchFamily="18" charset="0"/>
                <a:cs typeface="Times New Roman" pitchFamily="18" charset="0"/>
              </a:rPr>
              <a:t>МУП «Водоканал» является гарантирующей организацией в сфере холодного водоснабжения и водоотведения на территории МО «Город Воткинск».</a:t>
            </a:r>
          </a:p>
          <a:p>
            <a:pPr marL="0" indent="360363" algn="just">
              <a:buNone/>
            </a:pPr>
            <a:r>
              <a:rPr lang="ru-RU" sz="1400" dirty="0" smtClean="0">
                <a:latin typeface="Times New Roman" pitchFamily="18" charset="0"/>
                <a:cs typeface="Times New Roman" pitchFamily="18" charset="0"/>
              </a:rPr>
              <a:t>На территории города Воткинска нет единого централизованного источника теплоснабжения: в городе сложились одна крупная система централизованного теплоснабжения от ТЭЦ АО «Воткинский завод», и система централизованного теплоснабжения от муниципальных котельных и котельных сторонних организаций.</a:t>
            </a:r>
          </a:p>
          <a:p>
            <a:pPr marL="0" indent="360363" algn="just">
              <a:buNone/>
            </a:pPr>
            <a:r>
              <a:rPr lang="ru-RU" sz="1400" dirty="0" smtClean="0">
                <a:latin typeface="Times New Roman" pitchFamily="18" charset="0"/>
                <a:cs typeface="Times New Roman" pitchFamily="18" charset="0"/>
              </a:rPr>
              <a:t>Газоснабжение города  осуществляется  природным  и сжиженным газом.  Филиал АО «Газпром газораспределение Ижевск» в г. Воткинске осуществляет транспортировку природного газа и эксплуатацию систем газораспределения и газопотребления.</a:t>
            </a:r>
          </a:p>
          <a:p>
            <a:pPr>
              <a:buNone/>
            </a:pPr>
            <a:endParaRPr lang="ru-RU" sz="1600" dirty="0"/>
          </a:p>
        </p:txBody>
      </p:sp>
      <p:grpSp>
        <p:nvGrpSpPr>
          <p:cNvPr id="4" name="Group 3"/>
          <p:cNvGrpSpPr/>
          <p:nvPr/>
        </p:nvGrpSpPr>
        <p:grpSpPr>
          <a:xfrm rot="-10800000">
            <a:off x="-76200" y="0"/>
            <a:ext cx="6934200" cy="609600"/>
            <a:chOff x="0" y="0"/>
            <a:chExt cx="6350000" cy="6339840"/>
          </a:xfrm>
        </p:grpSpPr>
        <p:sp>
          <p:nvSpPr>
            <p:cNvPr id="7"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6" name="Group 5"/>
          <p:cNvGrpSpPr/>
          <p:nvPr/>
        </p:nvGrpSpPr>
        <p:grpSpPr>
          <a:xfrm>
            <a:off x="5943600" y="228600"/>
            <a:ext cx="685800" cy="762000"/>
            <a:chOff x="0" y="0"/>
            <a:chExt cx="2846088" cy="2846088"/>
          </a:xfrm>
        </p:grpSpPr>
        <p:grpSp>
          <p:nvGrpSpPr>
            <p:cNvPr id="8" name="Group 6"/>
            <p:cNvGrpSpPr/>
            <p:nvPr/>
          </p:nvGrpSpPr>
          <p:grpSpPr>
            <a:xfrm>
              <a:off x="6348" y="0"/>
              <a:ext cx="2833388" cy="2846088"/>
              <a:chOff x="1813" y="0"/>
              <a:chExt cx="809173" cy="812800"/>
            </a:xfrm>
          </p:grpSpPr>
          <p:sp>
            <p:nvSpPr>
              <p:cNvPr id="11"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2"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ТРУДОВЫЕ РЕСУРСЫ</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533400" y="1143000"/>
            <a:ext cx="5981700" cy="7543800"/>
          </a:xfrm>
        </p:spPr>
        <p:txBody>
          <a:bodyPr>
            <a:normAutofit/>
          </a:bodyPr>
          <a:lstStyle/>
          <a:p>
            <a:pPr algn="ctr">
              <a:buFont typeface="Wingdings" pitchFamily="2" charset="2"/>
              <a:buChar char="ü"/>
            </a:pPr>
            <a:endParaRPr lang="ru-RU" sz="2800" dirty="0" smtClean="0">
              <a:latin typeface="Times New Roman" pitchFamily="18" charset="0"/>
              <a:cs typeface="Times New Roman" pitchFamily="18" charset="0"/>
            </a:endParaRPr>
          </a:p>
          <a:p>
            <a:pPr algn="ctr">
              <a:buFont typeface="Wingdings" pitchFamily="2" charset="2"/>
              <a:buChar char="ü"/>
            </a:pPr>
            <a:r>
              <a:rPr lang="ru-RU" sz="2800" dirty="0" smtClean="0">
                <a:latin typeface="Times New Roman" pitchFamily="18" charset="0"/>
                <a:cs typeface="Times New Roman" pitchFamily="18" charset="0"/>
              </a:rPr>
              <a:t>96 037</a:t>
            </a:r>
          </a:p>
          <a:p>
            <a:pPr algn="ctr">
              <a:buNone/>
            </a:pPr>
            <a:r>
              <a:rPr lang="ru-RU" sz="1400" dirty="0" smtClean="0">
                <a:latin typeface="Times New Roman" pitchFamily="18" charset="0"/>
                <a:cs typeface="Times New Roman" pitchFamily="18" charset="0"/>
              </a:rPr>
              <a:t>общая численность населения</a:t>
            </a:r>
          </a:p>
          <a:p>
            <a:pPr algn="ctr">
              <a:buFont typeface="Wingdings" pitchFamily="2" charset="2"/>
              <a:buChar char="ü"/>
            </a:pPr>
            <a:r>
              <a:rPr lang="ru-RU" sz="2800" dirty="0" smtClean="0">
                <a:latin typeface="Times New Roman" pitchFamily="18" charset="0"/>
                <a:cs typeface="Times New Roman" pitchFamily="18" charset="0"/>
              </a:rPr>
              <a:t>19 030</a:t>
            </a:r>
          </a:p>
          <a:p>
            <a:pPr algn="ctr">
              <a:buNone/>
            </a:pPr>
            <a:r>
              <a:rPr lang="ru-RU" sz="1400" dirty="0" smtClean="0">
                <a:latin typeface="Times New Roman" pitchFamily="18" charset="0"/>
                <a:cs typeface="Times New Roman" pitchFamily="18" charset="0"/>
              </a:rPr>
              <a:t>моложе трудоспособного возраста</a:t>
            </a:r>
          </a:p>
          <a:p>
            <a:pPr algn="ctr">
              <a:buFont typeface="Wingdings" pitchFamily="2" charset="2"/>
              <a:buChar char="ü"/>
            </a:pPr>
            <a:r>
              <a:rPr lang="ru-RU" sz="2800" dirty="0" smtClean="0">
                <a:latin typeface="Times New Roman" pitchFamily="18" charset="0"/>
                <a:cs typeface="Times New Roman" pitchFamily="18" charset="0"/>
              </a:rPr>
              <a:t>54 000</a:t>
            </a:r>
          </a:p>
          <a:p>
            <a:pPr algn="ctr">
              <a:buNone/>
            </a:pPr>
            <a:r>
              <a:rPr lang="ru-RU" sz="1400" dirty="0" smtClean="0">
                <a:latin typeface="Times New Roman" pitchFamily="18" charset="0"/>
                <a:cs typeface="Times New Roman" pitchFamily="18" charset="0"/>
              </a:rPr>
              <a:t>трудоспособный возраст</a:t>
            </a:r>
          </a:p>
          <a:p>
            <a:pPr algn="ctr">
              <a:buFont typeface="Wingdings" pitchFamily="2" charset="2"/>
              <a:buChar char="ü"/>
            </a:pPr>
            <a:r>
              <a:rPr lang="ru-RU" sz="2800" dirty="0" smtClean="0">
                <a:latin typeface="Times New Roman" pitchFamily="18" charset="0"/>
                <a:cs typeface="Times New Roman" pitchFamily="18" charset="0"/>
              </a:rPr>
              <a:t>38 915</a:t>
            </a:r>
          </a:p>
          <a:p>
            <a:pPr algn="ctr">
              <a:buNone/>
            </a:pPr>
            <a:r>
              <a:rPr lang="ru-RU" sz="1400" dirty="0" smtClean="0">
                <a:latin typeface="Times New Roman" pitchFamily="18" charset="0"/>
                <a:cs typeface="Times New Roman" pitchFamily="18" charset="0"/>
              </a:rPr>
              <a:t>занятые в экономике города</a:t>
            </a:r>
          </a:p>
          <a:p>
            <a:pPr algn="ctr">
              <a:buNone/>
            </a:pPr>
            <a:endParaRPr lang="ru-RU" sz="1400" dirty="0" smtClean="0">
              <a:latin typeface="Times New Roman" pitchFamily="18" charset="0"/>
              <a:cs typeface="Times New Roman" pitchFamily="18" charset="0"/>
            </a:endParaRPr>
          </a:p>
          <a:p>
            <a:pPr algn="ctr">
              <a:buNone/>
            </a:pPr>
            <a:endParaRPr lang="ru-RU" sz="1400" dirty="0" smtClean="0">
              <a:latin typeface="Times New Roman" pitchFamily="18" charset="0"/>
              <a:cs typeface="Times New Roman" pitchFamily="18" charset="0"/>
            </a:endParaRPr>
          </a:p>
          <a:p>
            <a:pPr algn="ctr">
              <a:buNone/>
            </a:pPr>
            <a:endParaRPr lang="ru-RU" sz="1400" dirty="0" smtClean="0">
              <a:latin typeface="Times New Roman" pitchFamily="18" charset="0"/>
              <a:cs typeface="Times New Roman" pitchFamily="18" charset="0"/>
            </a:endParaRPr>
          </a:p>
          <a:p>
            <a:pPr algn="ctr">
              <a:buNone/>
            </a:pPr>
            <a:r>
              <a:rPr lang="ru-RU" sz="1400" b="1" dirty="0" smtClean="0">
                <a:latin typeface="Times New Roman" pitchFamily="18" charset="0"/>
                <a:cs typeface="Times New Roman" pitchFamily="18" charset="0"/>
              </a:rPr>
              <a:t>Структура занятости:</a:t>
            </a:r>
            <a:endParaRPr lang="ru-RU" sz="1400" dirty="0" smtClean="0">
              <a:latin typeface="Times New Roman" pitchFamily="18" charset="0"/>
              <a:cs typeface="Times New Roman" pitchFamily="18" charset="0"/>
            </a:endParaRPr>
          </a:p>
          <a:p>
            <a:pPr algn="ctr">
              <a:buNone/>
            </a:pPr>
            <a:r>
              <a:rPr lang="ru-RU" sz="1400" dirty="0" smtClean="0">
                <a:latin typeface="Times New Roman" pitchFamily="18" charset="0"/>
                <a:cs typeface="Times New Roman" pitchFamily="18" charset="0"/>
              </a:rPr>
              <a:t>41 %  - обрабатывающие производства</a:t>
            </a:r>
          </a:p>
          <a:p>
            <a:pPr algn="ctr">
              <a:buNone/>
            </a:pPr>
            <a:r>
              <a:rPr lang="ru-RU" sz="1400" dirty="0" smtClean="0">
                <a:latin typeface="Times New Roman" pitchFamily="18" charset="0"/>
                <a:cs typeface="Times New Roman" pitchFamily="18" charset="0"/>
              </a:rPr>
              <a:t>22% - социальная сфера</a:t>
            </a:r>
          </a:p>
          <a:p>
            <a:pPr algn="ctr">
              <a:buNone/>
            </a:pPr>
            <a:r>
              <a:rPr lang="ru-RU" sz="1400" dirty="0" smtClean="0">
                <a:latin typeface="Times New Roman" pitchFamily="18" charset="0"/>
                <a:cs typeface="Times New Roman" pitchFamily="18" charset="0"/>
              </a:rPr>
              <a:t>8% - торговля</a:t>
            </a:r>
          </a:p>
          <a:p>
            <a:pPr algn="ctr">
              <a:buNone/>
            </a:pPr>
            <a:r>
              <a:rPr lang="ru-RU" sz="1400" dirty="0" smtClean="0">
                <a:latin typeface="Times New Roman" pitchFamily="18" charset="0"/>
                <a:cs typeface="Times New Roman" pitchFamily="18" charset="0"/>
              </a:rPr>
              <a:t>6% - транспорт и хранение</a:t>
            </a:r>
          </a:p>
          <a:p>
            <a:pPr algn="ctr">
              <a:buNone/>
            </a:pPr>
            <a:r>
              <a:rPr lang="ru-RU" sz="1400" dirty="0" smtClean="0">
                <a:latin typeface="Times New Roman" pitchFamily="18" charset="0"/>
                <a:cs typeface="Times New Roman" pitchFamily="18" charset="0"/>
              </a:rPr>
              <a:t>4%  - строительство</a:t>
            </a:r>
          </a:p>
          <a:p>
            <a:pPr algn="ctr">
              <a:buNone/>
            </a:pPr>
            <a:r>
              <a:rPr lang="ru-RU" sz="1400" dirty="0" smtClean="0">
                <a:latin typeface="Times New Roman" pitchFamily="18" charset="0"/>
                <a:cs typeface="Times New Roman" pitchFamily="18" charset="0"/>
              </a:rPr>
              <a:t>4% - гостиницы и общественное питание</a:t>
            </a:r>
          </a:p>
          <a:p>
            <a:pPr algn="ctr">
              <a:buNone/>
            </a:pPr>
            <a:r>
              <a:rPr lang="ru-RU" sz="1400" dirty="0" smtClean="0">
                <a:latin typeface="Times New Roman" pitchFamily="18" charset="0"/>
                <a:cs typeface="Times New Roman" pitchFamily="18" charset="0"/>
              </a:rPr>
              <a:t>15% - прочие</a:t>
            </a:r>
          </a:p>
          <a:p>
            <a:pPr algn="ctr">
              <a:buNone/>
            </a:pPr>
            <a:endParaRPr lang="ru-RU" sz="1400" dirty="0" smtClean="0">
              <a:latin typeface="Times New Roman" pitchFamily="18" charset="0"/>
              <a:cs typeface="Times New Roman" pitchFamily="18" charset="0"/>
            </a:endParaRPr>
          </a:p>
          <a:p>
            <a:pPr algn="ctr">
              <a:buNone/>
            </a:pPr>
            <a:endParaRPr lang="ru-RU" sz="1400" dirty="0" smtClean="0">
              <a:latin typeface="Times New Roman" pitchFamily="18" charset="0"/>
              <a:cs typeface="Times New Roman" pitchFamily="18" charset="0"/>
            </a:endParaRPr>
          </a:p>
          <a:p>
            <a:pPr algn="ctr">
              <a:buNone/>
            </a:pPr>
            <a:endParaRPr lang="ru-RU" sz="1400" dirty="0" smtClean="0">
              <a:latin typeface="Times New Roman" pitchFamily="18" charset="0"/>
              <a:cs typeface="Times New Roman" pitchFamily="18" charset="0"/>
            </a:endParaRPr>
          </a:p>
          <a:p>
            <a:pPr algn="ctr">
              <a:buNone/>
            </a:pPr>
            <a:r>
              <a:rPr lang="ru-RU" sz="1400" dirty="0" smtClean="0">
                <a:latin typeface="Times New Roman" pitchFamily="18" charset="0"/>
                <a:cs typeface="Times New Roman" pitchFamily="18" charset="0"/>
              </a:rPr>
              <a:t>Данные представлены по предварительной оценке по итогам 2024 года</a:t>
            </a:r>
          </a:p>
          <a:p>
            <a:pPr algn="ctr">
              <a:buNone/>
            </a:pPr>
            <a:endParaRPr lang="ru-RU" sz="1400" dirty="0" smtClean="0">
              <a:latin typeface="Times New Roman" pitchFamily="18" charset="0"/>
              <a:cs typeface="Times New Roman" pitchFamily="18" charset="0"/>
            </a:endParaRPr>
          </a:p>
          <a:p>
            <a:pPr marL="0" indent="355600" algn="ctr">
              <a:buNone/>
            </a:pPr>
            <a:endParaRPr lang="ru-RU" sz="1400" b="1" dirty="0" smtClean="0">
              <a:latin typeface="Times New Roman" pitchFamily="18" charset="0"/>
              <a:cs typeface="Times New Roman" pitchFamily="18" charset="0"/>
            </a:endParaRPr>
          </a:p>
        </p:txBody>
      </p:sp>
      <p:grpSp>
        <p:nvGrpSpPr>
          <p:cNvPr id="5"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7" name="Group 5"/>
          <p:cNvGrpSpPr/>
          <p:nvPr/>
        </p:nvGrpSpPr>
        <p:grpSpPr>
          <a:xfrm>
            <a:off x="5943600" y="228600"/>
            <a:ext cx="685800" cy="762000"/>
            <a:chOff x="0" y="0"/>
            <a:chExt cx="2846088" cy="2846088"/>
          </a:xfrm>
        </p:grpSpPr>
        <p:grpSp>
          <p:nvGrpSpPr>
            <p:cNvPr id="8"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624416"/>
          </a:xfrm>
        </p:spPr>
        <p:txBody>
          <a:bodyPr>
            <a:normAutofit/>
          </a:bodyPr>
          <a:lstStyle/>
          <a:p>
            <a:pPr algn="l"/>
            <a:r>
              <a:rPr lang="ru-RU" sz="1400" b="1" dirty="0" smtClean="0">
                <a:solidFill>
                  <a:srgbClr val="0070C0"/>
                </a:solidFill>
                <a:latin typeface="Times New Roman" pitchFamily="18" charset="0"/>
                <a:cs typeface="Times New Roman" pitchFamily="18" charset="0"/>
              </a:rPr>
              <a:t>СОЦИАЛЬНАЯ СФЕРА</a:t>
            </a:r>
            <a:endParaRPr lang="ru-RU" sz="1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533400" y="1143000"/>
            <a:ext cx="5981700" cy="7543800"/>
          </a:xfrm>
        </p:spPr>
        <p:txBody>
          <a:bodyPr>
            <a:normAutofit lnSpcReduction="10000"/>
          </a:bodyPr>
          <a:lstStyle/>
          <a:p>
            <a:pPr marL="0" indent="360363" algn="just">
              <a:buNone/>
            </a:pPr>
            <a:r>
              <a:rPr lang="ru-RU" sz="1400" b="1" dirty="0" smtClean="0">
                <a:latin typeface="Times New Roman" pitchFamily="18" charset="0"/>
                <a:cs typeface="Times New Roman" pitchFamily="18" charset="0"/>
              </a:rPr>
              <a:t>В Воткинске функционирует:</a:t>
            </a:r>
          </a:p>
          <a:p>
            <a:pPr marL="0" indent="360363" algn="just">
              <a:buNone/>
            </a:pPr>
            <a:endParaRPr lang="ru-RU" sz="1400" dirty="0" smtClean="0">
              <a:latin typeface="Times New Roman" pitchFamily="18" charset="0"/>
              <a:cs typeface="Times New Roman" pitchFamily="18" charset="0"/>
            </a:endParaRPr>
          </a:p>
          <a:p>
            <a:pPr marL="0" indent="0">
              <a:buNone/>
            </a:pPr>
            <a:r>
              <a:rPr lang="ru-RU" sz="1400" b="1" i="1" dirty="0" smtClean="0">
                <a:latin typeface="Times New Roman" pitchFamily="18" charset="0"/>
                <a:cs typeface="Times New Roman" pitchFamily="18" charset="0"/>
              </a:rPr>
              <a:t>в сфере образования:</a:t>
            </a:r>
          </a:p>
          <a:p>
            <a:pPr marL="0" indent="360363" algn="just">
              <a:buFont typeface="Wingdings" pitchFamily="2" charset="2"/>
              <a:buChar char="ü"/>
            </a:pPr>
            <a:r>
              <a:rPr lang="ru-RU" sz="1400" dirty="0" smtClean="0">
                <a:latin typeface="Times New Roman" pitchFamily="18" charset="0"/>
                <a:cs typeface="Times New Roman" pitchFamily="18" charset="0"/>
              </a:rPr>
              <a:t>2 филиала высших учебных заведений</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4 учреждения среднего профобразования</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Удмуртский кадетский корпус Приволжского федерального округа имени Героя Советского Союза Валентина Георгиевича Старикова</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14 общеобразовательных организаций</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31 дошкольных образовательных учреждения</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4 учреждения дополнительного образования детей,</a:t>
            </a:r>
          </a:p>
          <a:p>
            <a:pPr marL="0" indent="360363" algn="just">
              <a:buNone/>
            </a:pPr>
            <a:endParaRPr lang="ru-RU" sz="1400" dirty="0" smtClean="0">
              <a:latin typeface="Times New Roman" pitchFamily="18" charset="0"/>
              <a:cs typeface="Times New Roman" pitchFamily="18" charset="0"/>
            </a:endParaRPr>
          </a:p>
          <a:p>
            <a:pPr marL="0" indent="0" algn="just">
              <a:buNone/>
            </a:pPr>
            <a:r>
              <a:rPr lang="ru-RU" sz="1400" b="1" i="1" dirty="0" smtClean="0">
                <a:latin typeface="Times New Roman" pitchFamily="18" charset="0"/>
                <a:cs typeface="Times New Roman" pitchFamily="18" charset="0"/>
              </a:rPr>
              <a:t>в сфере культуры:</a:t>
            </a:r>
          </a:p>
          <a:p>
            <a:pPr marL="0" indent="360363" algn="just">
              <a:buFont typeface="Wingdings" pitchFamily="2" charset="2"/>
              <a:buChar char="ü"/>
            </a:pPr>
            <a:r>
              <a:rPr lang="ru-RU" sz="1400" dirty="0" smtClean="0">
                <a:latin typeface="Times New Roman" pitchFamily="18" charset="0"/>
                <a:cs typeface="Times New Roman" pitchFamily="18" charset="0"/>
              </a:rPr>
              <a:t>3 культурно - досуговых учреждения</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музей П.И. Чайковского</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музей истории и культуры</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2 детских школы искусств</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централизованная библиотечная система, в составе которой 7 филиалов,</a:t>
            </a:r>
          </a:p>
          <a:p>
            <a:pPr marL="0" indent="360363" algn="just">
              <a:buFont typeface="Wingdings" pitchFamily="2" charset="2"/>
              <a:buChar char="ü"/>
            </a:pPr>
            <a:r>
              <a:rPr lang="ru-RU" sz="1400" dirty="0" smtClean="0">
                <a:latin typeface="Times New Roman" pitchFamily="18" charset="0"/>
                <a:cs typeface="Times New Roman" pitchFamily="18" charset="0"/>
              </a:rPr>
              <a:t>Молодежный центр на Кирова, 8</a:t>
            </a:r>
          </a:p>
          <a:p>
            <a:pPr marL="0" indent="360363" algn="just">
              <a:buNone/>
            </a:pPr>
            <a:endParaRPr lang="ru-RU" sz="1400" b="1" dirty="0" smtClean="0">
              <a:latin typeface="Times New Roman" pitchFamily="18" charset="0"/>
              <a:cs typeface="Times New Roman" pitchFamily="18" charset="0"/>
            </a:endParaRPr>
          </a:p>
          <a:p>
            <a:pPr marL="0" indent="0" algn="just">
              <a:buNone/>
            </a:pPr>
            <a:r>
              <a:rPr lang="ru-RU" sz="1400" b="1" i="1" dirty="0" smtClean="0">
                <a:latin typeface="Times New Roman" pitchFamily="18" charset="0"/>
                <a:cs typeface="Times New Roman" pitchFamily="18" charset="0"/>
              </a:rPr>
              <a:t>в сфере физической культуры:</a:t>
            </a:r>
          </a:p>
          <a:p>
            <a:pPr marL="0" indent="360363" algn="just">
              <a:buFont typeface="Wingdings" pitchFamily="2" charset="2"/>
              <a:buChar char="ü"/>
            </a:pPr>
            <a:r>
              <a:rPr lang="ru-RU" sz="1400" dirty="0" smtClean="0">
                <a:latin typeface="Times New Roman" pitchFamily="18" charset="0"/>
                <a:cs typeface="Times New Roman" pitchFamily="18" charset="0"/>
              </a:rPr>
              <a:t>2 спортивных школы</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10 физкультурно-спортивных объединений различных форм собственности</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на территории города 154 спортивных объекта,</a:t>
            </a:r>
          </a:p>
          <a:p>
            <a:pPr marL="0" indent="360363" algn="just">
              <a:buNone/>
            </a:pPr>
            <a:endParaRPr lang="ru-RU" sz="1400" dirty="0" smtClean="0">
              <a:latin typeface="Times New Roman" pitchFamily="18" charset="0"/>
              <a:cs typeface="Times New Roman" pitchFamily="18" charset="0"/>
            </a:endParaRPr>
          </a:p>
          <a:p>
            <a:pPr marL="0" indent="0" algn="just">
              <a:buNone/>
            </a:pPr>
            <a:r>
              <a:rPr lang="ru-RU" sz="1400" b="1" i="1" dirty="0" smtClean="0">
                <a:latin typeface="Times New Roman" pitchFamily="18" charset="0"/>
                <a:cs typeface="Times New Roman" pitchFamily="18" charset="0"/>
              </a:rPr>
              <a:t>в сфере здравоохранения:</a:t>
            </a:r>
          </a:p>
          <a:p>
            <a:pPr marL="0" indent="360363" algn="just">
              <a:buFont typeface="Wingdings" pitchFamily="2" charset="2"/>
              <a:buChar char="ü"/>
            </a:pPr>
            <a:r>
              <a:rPr lang="ru-RU" sz="1400" dirty="0" smtClean="0">
                <a:latin typeface="Times New Roman" pitchFamily="18" charset="0"/>
                <a:cs typeface="Times New Roman" pitchFamily="18" charset="0"/>
              </a:rPr>
              <a:t>8 государственных медицинских организаций</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14 частных клиник</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360363" algn="just">
              <a:buFont typeface="Wingdings" pitchFamily="2" charset="2"/>
              <a:buChar char="ü"/>
            </a:pPr>
            <a:r>
              <a:rPr lang="ru-RU" sz="1400" dirty="0" smtClean="0">
                <a:latin typeface="Times New Roman" pitchFamily="18" charset="0"/>
                <a:cs typeface="Times New Roman" pitchFamily="18" charset="0"/>
              </a:rPr>
              <a:t>9 индивидуальных предпринимателей.</a:t>
            </a:r>
          </a:p>
          <a:p>
            <a:pPr algn="ctr"/>
            <a:endParaRPr lang="ru-RU" sz="1400" dirty="0" smtClean="0">
              <a:latin typeface="Times New Roman" pitchFamily="18" charset="0"/>
              <a:cs typeface="Times New Roman" pitchFamily="18" charset="0"/>
            </a:endParaRPr>
          </a:p>
          <a:p>
            <a:pPr marL="0" indent="355600" algn="ctr">
              <a:buNone/>
            </a:pPr>
            <a:endParaRPr lang="ru-RU" sz="1400" b="1" dirty="0" smtClean="0">
              <a:latin typeface="Times New Roman" pitchFamily="18" charset="0"/>
              <a:cs typeface="Times New Roman" pitchFamily="18" charset="0"/>
            </a:endParaRPr>
          </a:p>
        </p:txBody>
      </p:sp>
      <p:grpSp>
        <p:nvGrpSpPr>
          <p:cNvPr id="4" name="Group 3"/>
          <p:cNvGrpSpPr/>
          <p:nvPr/>
        </p:nvGrpSpPr>
        <p:grpSpPr>
          <a:xfrm rot="-10800000">
            <a:off x="0" y="0"/>
            <a:ext cx="6858000" cy="609600"/>
            <a:chOff x="0" y="0"/>
            <a:chExt cx="6350000" cy="6339840"/>
          </a:xfrm>
        </p:grpSpPr>
        <p:sp>
          <p:nvSpPr>
            <p:cNvPr id="6" name="Freeform 4"/>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48CCF"/>
            </a:solidFill>
          </p:spPr>
        </p:sp>
      </p:grpSp>
      <p:grpSp>
        <p:nvGrpSpPr>
          <p:cNvPr id="5" name="Group 5"/>
          <p:cNvGrpSpPr/>
          <p:nvPr/>
        </p:nvGrpSpPr>
        <p:grpSpPr>
          <a:xfrm>
            <a:off x="5943600" y="228600"/>
            <a:ext cx="685800" cy="762000"/>
            <a:chOff x="0" y="0"/>
            <a:chExt cx="2846088" cy="2846088"/>
          </a:xfrm>
        </p:grpSpPr>
        <p:grpSp>
          <p:nvGrpSpPr>
            <p:cNvPr id="7" name="Group 6"/>
            <p:cNvGrpSpPr/>
            <p:nvPr/>
          </p:nvGrpSpPr>
          <p:grpSpPr>
            <a:xfrm>
              <a:off x="6348" y="0"/>
              <a:ext cx="2833388" cy="2846088"/>
              <a:chOff x="1813" y="0"/>
              <a:chExt cx="809173" cy="812800"/>
            </a:xfrm>
          </p:grpSpPr>
          <p:sp>
            <p:nvSpPr>
              <p:cNvPr id="10"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w="38100">
                <a:solidFill>
                  <a:srgbClr val="048CCF"/>
                </a:solidFill>
              </a:ln>
            </p:spPr>
          </p:sp>
          <p:sp>
            <p:nvSpPr>
              <p:cNvPr id="11"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2" cstate="print"/>
            <a:srcRect/>
            <a:stretch>
              <a:fillRect/>
            </a:stretch>
          </p:blipFill>
          <p:spPr>
            <a:xfrm>
              <a:off x="478577" y="163754"/>
              <a:ext cx="1888935" cy="251858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Другая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3180</TotalTime>
  <Words>2847</Words>
  <Application>Microsoft Office PowerPoint</Application>
  <PresentationFormat>Экран (4:3)</PresentationFormat>
  <Paragraphs>504</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Office Theme</vt:lpstr>
      <vt:lpstr>        ИНВЕСТИЦИОННЫЙ ПАСПОРТ ВОТКИНСКА       # Время инвестировать  в Воткинск!                         2024</vt:lpstr>
      <vt:lpstr>ОБЩИЕ СВЕДЕНИЯ О ГОРОДЕ </vt:lpstr>
      <vt:lpstr>ОБЩИЕ СВЕДЕНИЯ О ГОРОДЕ</vt:lpstr>
      <vt:lpstr>СТРАТЕГИЧЕСКОЕ ПЛАНИРОВАНИЕ  РАЗВИТИЯ ГОРОДА</vt:lpstr>
      <vt:lpstr>ПРИРОДНО-РЕСУРСНЫЙ ПОТЕНЦИАЛ,  ПОЛЕЗНЫЕ ИСКОПАЕМЫЕ</vt:lpstr>
      <vt:lpstr>НАЛИЧИЕ НЕОБХОДИМОЙ ИНФРАСТРУКТУРЫ</vt:lpstr>
      <vt:lpstr>НАЛИЧИЕ НЕОБХОДИМОЙ ИНФРАСТРУКТУРЫ</vt:lpstr>
      <vt:lpstr>ТРУДОВЫЕ РЕСУРСЫ</vt:lpstr>
      <vt:lpstr>СОЦИАЛЬНАЯ СФЕРА</vt:lpstr>
      <vt:lpstr>ПРОМЫШЛЕННОСТЬ</vt:lpstr>
      <vt:lpstr>МАЛЫЙ И СРЕДНИЙ БИЗНЕС</vt:lpstr>
      <vt:lpstr>РАЗВИТИЕ ТУРИЗМА</vt:lpstr>
      <vt:lpstr>ОСНОВНЫЕ ПОКАЗАТЕЛИ СОЦИАЛЬНО- ЭКОНОМИЧЕСКОГО РАЗВИТИЯ ГОРОДА</vt:lpstr>
      <vt:lpstr>ИНВЕСТИЦИОННАЯ ДЕЯТЕЛЬНОСТЬ</vt:lpstr>
      <vt:lpstr>ИНВЕСТИЦИОННАЯ ДЕЯТЕЛЬНОСТЬ</vt:lpstr>
      <vt:lpstr>ИНВЕСТИЦИОННАЯ ДЕЯТЕЛЬНОСТЬ</vt:lpstr>
      <vt:lpstr>ИНВЕСТИЦИОННАЯ ДЕЯТЕЛЬНОСТЬ</vt:lpstr>
      <vt:lpstr>  ИНВЕСТИЦИОННАЯ ДЕЯТЕЛЬНОСТЬ</vt:lpstr>
      <vt:lpstr>  ИНВЕСТИЦИОННАЯ ДЕЯТЕЛЬНОСТЬ</vt:lpstr>
      <vt:lpstr>  ИНВЕСТИЦИОННАЯ ДЕЯТЕЛЬНОСТЬ</vt:lpstr>
      <vt:lpstr>  ИНВЕСТИЦИОННАЯ ДЕЯТЕЛЬНОСТЬ</vt:lpstr>
      <vt:lpstr>ИНВЕСТИЦИОННАЯ ДЕЯТЕЛЬНОСТЬ</vt:lpstr>
      <vt:lpstr>ИНВЕСТИЦИОННАЯ КОМАНДА  МУНИЦИПАЛЬНОГО ОБРАЗОВАНИЯ </vt:lpstr>
      <vt:lpstr>ПОЛОЖЕНИЕ ОБ ИНВЕСТИЦИОННОЙ КОМАНДЕ МУНИЦИПАЛЬНОГО ОБРАЗОВАНИЯ </vt:lpstr>
      <vt:lpstr>ПОЛОЖЕНИЕ ОБ ИНВЕСТИЦИОННОЙ КОМАНДЕ МУНИЦИПАЛЬНОГО ОБРАЗОВАНИЯ </vt:lpstr>
      <vt:lpstr>ПОЛОЖЕНИЕ ОБ ИНВЕСТИЦИОННОЙ КОМАНДЕ МУНИЦИПАЛЬНОГО ОБРАЗОВАНИЯ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ИНВЕСТИЦИОННЫЙ ПАСПОРТ ВОТКИНСКА</dc:title>
  <dc:creator>User</dc:creator>
  <cp:lastModifiedBy>User</cp:lastModifiedBy>
  <cp:revision>539</cp:revision>
  <cp:lastPrinted>2023-03-21T14:08:36Z</cp:lastPrinted>
  <dcterms:created xsi:type="dcterms:W3CDTF">2023-02-13T08:41:07Z</dcterms:created>
  <dcterms:modified xsi:type="dcterms:W3CDTF">2025-01-20T12:07:53Z</dcterms:modified>
</cp:coreProperties>
</file>