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1" r:id="rId5"/>
    <p:sldId id="269" r:id="rId6"/>
    <p:sldId id="273" r:id="rId7"/>
    <p:sldId id="272" r:id="rId8"/>
    <p:sldId id="271" r:id="rId9"/>
    <p:sldId id="268" r:id="rId10"/>
    <p:sldId id="274" r:id="rId11"/>
    <p:sldId id="276" r:id="rId12"/>
    <p:sldId id="27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615" autoAdjust="0"/>
    <p:restoredTop sz="98415" autoAdjust="0"/>
  </p:normalViewPr>
  <p:slideViewPr>
    <p:cSldViewPr>
      <p:cViewPr>
        <p:scale>
          <a:sx n="70" d="100"/>
          <a:sy n="70" d="100"/>
        </p:scale>
        <p:origin x="-138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644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sz="2800" dirty="0">
                <a:solidFill>
                  <a:srgbClr val="7030A0"/>
                </a:solidFill>
              </a:rPr>
              <a:t>Расходы </a:t>
            </a:r>
            <a:r>
              <a:rPr lang="ru-RU" sz="2800" dirty="0" smtClean="0">
                <a:solidFill>
                  <a:srgbClr val="7030A0"/>
                </a:solidFill>
              </a:rPr>
              <a:t>всего: 377233,6 тыс.руб.</a:t>
            </a:r>
            <a:endParaRPr lang="ru-RU" sz="2800" dirty="0">
              <a:solidFill>
                <a:srgbClr val="7030A0"/>
              </a:solidFill>
            </a:endParaRPr>
          </a:p>
        </c:rich>
      </c:tx>
      <c:layout>
        <c:manualLayout>
          <c:xMode val="edge"/>
          <c:yMode val="edge"/>
          <c:x val="0.31013643596941226"/>
          <c:y val="1.2702078906914533E-2"/>
        </c:manualLayout>
      </c:layout>
    </c:title>
    <c:view3D>
      <c:rotX val="40"/>
      <c:perspective val="10"/>
    </c:view3D>
    <c:plotArea>
      <c:layout>
        <c:manualLayout>
          <c:layoutTarget val="inner"/>
          <c:xMode val="edge"/>
          <c:yMode val="edge"/>
          <c:x val="0"/>
          <c:y val="0.11788179332017359"/>
          <c:w val="0.6086881166913215"/>
          <c:h val="0.846139484829017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всего - 377233,6 т.р.</c:v>
                </c:pt>
              </c:strCache>
            </c:strRef>
          </c:tx>
          <c:explosion val="25"/>
          <c:dLbls>
            <c:dLblPos val="bestFit"/>
            <c:showPercent val="1"/>
          </c:dLbls>
          <c:cat>
            <c:strRef>
              <c:f>Лист1!$A$2:$A$11</c:f>
              <c:strCache>
                <c:ptCount val="10"/>
                <c:pt idx="0">
                  <c:v>Общегосударственые вопросы: 18294,0</c:v>
                </c:pt>
                <c:pt idx="1">
                  <c:v>Национальная безопасность и правоохранительная деятельность: 1213,5</c:v>
                </c:pt>
                <c:pt idx="2">
                  <c:v>Национальная экономика: 8178,8</c:v>
                </c:pt>
                <c:pt idx="3">
                  <c:v>Жилищно-коммунальное хозяйство: 36961,6</c:v>
                </c:pt>
                <c:pt idx="4">
                  <c:v>Охрана окружающей среды: 0,0</c:v>
                </c:pt>
                <c:pt idx="5">
                  <c:v>Образование: 232535,9</c:v>
                </c:pt>
                <c:pt idx="6">
                  <c:v>Культура и кинематография: 46920,6</c:v>
                </c:pt>
                <c:pt idx="7">
                  <c:v>Социальная политика: 19335,2</c:v>
                </c:pt>
                <c:pt idx="8">
                  <c:v>Физическая культура и спорт: 12647,0</c:v>
                </c:pt>
                <c:pt idx="9">
                  <c:v>Обслуживание государственного и муниципального долга: 1147,0 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18294</c:v>
                </c:pt>
                <c:pt idx="1">
                  <c:v>1213.5</c:v>
                </c:pt>
                <c:pt idx="2">
                  <c:v>8178.8</c:v>
                </c:pt>
                <c:pt idx="3">
                  <c:v>36961.599999999999</c:v>
                </c:pt>
                <c:pt idx="4">
                  <c:v>0</c:v>
                </c:pt>
                <c:pt idx="5">
                  <c:v>232535.9</c:v>
                </c:pt>
                <c:pt idx="6">
                  <c:v>46920.6</c:v>
                </c:pt>
                <c:pt idx="7">
                  <c:v>19335.2</c:v>
                </c:pt>
                <c:pt idx="8">
                  <c:v>12647</c:v>
                </c:pt>
                <c:pt idx="9">
                  <c:v>1147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0983540345520149"/>
          <c:y val="9.4440456754755514E-2"/>
          <c:w val="0.38818396648373782"/>
          <c:h val="0.90555954324524446"/>
        </c:manualLayout>
      </c:layout>
      <c:txPr>
        <a:bodyPr/>
        <a:lstStyle/>
        <a:p>
          <a:pPr>
            <a:defRPr sz="1300" b="0" i="1" kern="0" spc="-10" baseline="0">
              <a:latin typeface="Times New Roman" pitchFamily="18" charset="0"/>
            </a:defRPr>
          </a:pPr>
          <a:endParaRPr lang="ru-RU"/>
        </a:p>
      </c:txPr>
    </c:legend>
    <c:plotVisOnly val="1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1DFA7-8886-4162-9F85-5F93EE0DAC60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824ED1-8B6C-4F32-9942-6FBEA29D87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4ED1-8B6C-4F32-9942-6FBEA29D87F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4ED1-8B6C-4F32-9942-6FBEA29D87F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4ED1-8B6C-4F32-9942-6FBEA29D87F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Microsoft_Office_Excel_97-20031.xls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"/>
            <a:ext cx="7772400" cy="100010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Impact" pitchFamily="34" charset="0"/>
                <a:cs typeface="Times New Roman" pitchFamily="18" charset="0"/>
              </a:rPr>
              <a:t>Структура расходов бюджета города Воткинска</a:t>
            </a:r>
            <a:br>
              <a:rPr lang="ru-RU" sz="2000" dirty="0" smtClean="0">
                <a:solidFill>
                  <a:srgbClr val="C00000"/>
                </a:solidFill>
                <a:latin typeface="Impact" pitchFamily="34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Impact" pitchFamily="34" charset="0"/>
                <a:cs typeface="Times New Roman" pitchFamily="18" charset="0"/>
              </a:rPr>
              <a:t>исполнение за 1 квартал 2016 года</a:t>
            </a:r>
            <a:endParaRPr lang="ru-RU" sz="2000" dirty="0">
              <a:solidFill>
                <a:srgbClr val="C00000"/>
              </a:solidFill>
              <a:latin typeface="Impact" pitchFamily="34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858982"/>
          <a:ext cx="9116291" cy="5999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15370" cy="1785926"/>
          </a:xfrm>
        </p:spPr>
        <p:txBody>
          <a:bodyPr>
            <a:no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 исполнении бюджетных ассигнований по муниципальным  программам и непрограммным 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направлениям расходов Бюджета муниципального образования «Город Воткинск» на 2016 год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428735"/>
          <a:ext cx="8115330" cy="5315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908"/>
                <a:gridCol w="1000132"/>
                <a:gridCol w="714380"/>
                <a:gridCol w="1071570"/>
                <a:gridCol w="614340"/>
              </a:tblGrid>
              <a:tr h="4220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Уточнен-ный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план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 квартал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292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«Развитие образования и воспитания»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0100000000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925450,8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235507,6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25,4</a:t>
                      </a:r>
                    </a:p>
                  </a:txBody>
                  <a:tcPr marL="9525" marR="9525" marT="9525" marB="0" anchor="b"/>
                </a:tc>
              </a:tr>
              <a:tr h="27147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"Развитие дошкольного образования"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0110000000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392273,8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110187,4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28,1</a:t>
                      </a:r>
                    </a:p>
                  </a:txBody>
                  <a:tcPr marL="9525" marR="9525" marT="9525" marB="0"/>
                </a:tc>
              </a:tr>
              <a:tr h="29002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"Развитие общего образования"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0120000000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343906,2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85951,0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25,0</a:t>
                      </a:r>
                    </a:p>
                  </a:txBody>
                  <a:tcPr marL="9525" marR="9525" marT="9525" marB="0"/>
                </a:tc>
              </a:tr>
              <a:tr h="37332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"Дополнительное образование и воспитание детей"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0130000000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142314,9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30273,7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21,3</a:t>
                      </a:r>
                    </a:p>
                  </a:txBody>
                  <a:tcPr marL="9525" marR="9525" marT="9525" marB="0"/>
                </a:tc>
              </a:tr>
              <a:tr h="37332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"Создание условий для реализации муниципальной программы"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0140000000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43037,0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7652,6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17,8</a:t>
                      </a:r>
                    </a:p>
                  </a:txBody>
                  <a:tcPr marL="9525" marR="9525" marT="9525" marB="0"/>
                </a:tc>
              </a:tr>
              <a:tr h="15988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"Детское и школьное питание"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0150000000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3918,9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1442,9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36,8</a:t>
                      </a:r>
                    </a:p>
                  </a:txBody>
                  <a:tcPr marL="9525" marR="9525" marT="9525" marB="0"/>
                </a:tc>
              </a:tr>
              <a:tr h="39159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«Сохранение здоровья и формирование здорового образа жизни населения»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0200000000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12958,2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4427,4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latin typeface="Arial Cyr"/>
                        </a:rPr>
                        <a:t>34,2</a:t>
                      </a:r>
                    </a:p>
                  </a:txBody>
                  <a:tcPr marL="9525" marR="9525" marT="9525" marB="0"/>
                </a:tc>
              </a:tr>
              <a:tr h="25880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«Организация отдыха детей в каникулярное время»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0210000000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3186,1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1080,4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33,9</a:t>
                      </a:r>
                    </a:p>
                  </a:txBody>
                  <a:tcPr marL="9525" marR="9525" marT="9525" marB="0"/>
                </a:tc>
              </a:tr>
              <a:tr h="39159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«Создание условий для развития физической культуры и спорта»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0220000000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9772,1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3347,0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34,3</a:t>
                      </a:r>
                    </a:p>
                  </a:txBody>
                  <a:tcPr marL="9525" marR="9525" marT="9525" marB="0"/>
                </a:tc>
              </a:tr>
              <a:tr h="21326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«Развитие культуры»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0300000000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126836,0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46920,6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latin typeface="Arial Cyr"/>
                        </a:rPr>
                        <a:t>37,0</a:t>
                      </a:r>
                    </a:p>
                  </a:txBody>
                  <a:tcPr marL="9525" marR="9525" marT="9525" marB="0"/>
                </a:tc>
              </a:tr>
              <a:tr h="21431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"Библиотечное обслуживание населения"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0310000000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18801,1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3379,4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18,0</a:t>
                      </a:r>
                    </a:p>
                  </a:txBody>
                  <a:tcPr marL="9525" marR="9525" marT="9525" marB="0"/>
                </a:tc>
              </a:tr>
              <a:tr h="39159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"Организация досуга, предоставление услуг организаций культуры и доступа к музейным фондам"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0320000000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98812,6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41833,5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42,3</a:t>
                      </a:r>
                    </a:p>
                  </a:txBody>
                  <a:tcPr marL="9525" marR="9525" marT="9525" marB="0"/>
                </a:tc>
              </a:tr>
              <a:tr h="39159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 Развитие местного народного творчества 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0340000000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550,0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31830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"Создание условий для реализации муниципальной программы"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0350000000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8672,3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1707,7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19,7</a:t>
                      </a:r>
                    </a:p>
                  </a:txBody>
                  <a:tcPr marL="9525" marR="9525" marT="9525" marB="0"/>
                </a:tc>
              </a:tr>
              <a:tr h="39159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 «Социальная поддержка населения»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0400000000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49052,4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13612,2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latin typeface="Arial Cyr"/>
                        </a:rPr>
                        <a:t>27,8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45719"/>
          </a:xfrm>
        </p:spPr>
        <p:txBody>
          <a:bodyPr>
            <a:normAutofit fontScale="90000"/>
          </a:bodyPr>
          <a:lstStyle/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214293"/>
          <a:ext cx="8115330" cy="6228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3470"/>
                <a:gridCol w="1071570"/>
                <a:gridCol w="714380"/>
                <a:gridCol w="1071570"/>
                <a:gridCol w="614340"/>
              </a:tblGrid>
              <a:tr h="477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Уточнен-ный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план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 квартал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836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"Социальная поддержка семьи и детей"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0410000000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28701,7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6361,1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22,2</a:t>
                      </a: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"Социальная поддержка старшего поколения, ветеранов и инвалидов, иных категорий граждан"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0420000000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4413,0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815,2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18,5</a:t>
                      </a:r>
                    </a:p>
                  </a:txBody>
                  <a:tcPr marL="9525" marR="9525" marT="9525" marB="0"/>
                </a:tc>
              </a:tr>
              <a:tr h="47744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"Обеспечение жильем отдельных категорий граждан, стимулирование улучшения жилищных условий"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0430000000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6460,7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7744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"Предоставление субсидий и льгот по оплате жилищно-коммунальных услуг (выполнение переданных полномочий)"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0440000000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9477,0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6435,9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67,9</a:t>
                      </a:r>
                    </a:p>
                  </a:txBody>
                  <a:tcPr marL="9525" marR="9525" marT="9525" marB="0"/>
                </a:tc>
              </a:tr>
              <a:tr h="47744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«Создание условий для устойчивого экономического развития»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0500000000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150,0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35360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«Создание условий для развития предпринимательства»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0520000000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150,0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Программа «Безопасность»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0600000000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4344,0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1013,5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latin typeface="Arial Cyr"/>
                        </a:rPr>
                        <a:t>23,3</a:t>
                      </a: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"Предупреждение и ликвидация последствий чрезвычайных ситуаций, реализация мер пожарной безопасности"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0610000000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4078,0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972,5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23,8</a:t>
                      </a:r>
                    </a:p>
                  </a:txBody>
                  <a:tcPr marL="9525" marR="9525" marT="9525" marB="0"/>
                </a:tc>
              </a:tr>
              <a:tr h="32147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"Профилактика правонарушений»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0620000000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96,0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41,0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42,7</a:t>
                      </a:r>
                    </a:p>
                  </a:txBody>
                  <a:tcPr marL="9525" marR="9525" marT="9525" marB="0"/>
                </a:tc>
              </a:tr>
              <a:tr h="42862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"Комплексные меры противодействия злоупотреблению наркотиками и их незаконному обороту"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0630000000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170,0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«Содержание и развитие городского хозяйства»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0700000000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218309,9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43914,7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latin typeface="Arial Cyr"/>
                        </a:rPr>
                        <a:t>20,1</a:t>
                      </a:r>
                    </a:p>
                  </a:txBody>
                  <a:tcPr marL="9525" marR="9525" marT="9525" marB="0"/>
                </a:tc>
              </a:tr>
              <a:tr h="37980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"Территориальное развитие (градостроительство и землеустройство)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0710000000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2000,0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29885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"Содержание и развитие жилищного хозяйства"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0720000000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39378,7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27383,4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69,5</a:t>
                      </a:r>
                    </a:p>
                  </a:txBody>
                  <a:tcPr marL="9525" marR="9525" marT="9525" marB="0"/>
                </a:tc>
              </a:tr>
              <a:tr h="47744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"Содержание и развитие коммунальной инфраструктуры"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0730000000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7325,0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45719"/>
          </a:xfrm>
        </p:spPr>
        <p:txBody>
          <a:bodyPr>
            <a:normAutofit fontScale="90000"/>
          </a:bodyPr>
          <a:lstStyle/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214293"/>
          <a:ext cx="8115330" cy="6335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3470"/>
                <a:gridCol w="1071570"/>
                <a:gridCol w="857256"/>
                <a:gridCol w="928694"/>
                <a:gridCol w="614340"/>
              </a:tblGrid>
              <a:tr h="477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Уточнен-ный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план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 квартал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744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 "Благоустройство и охрана окружающей среды»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0740000000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46077,1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5995,6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13,0</a:t>
                      </a:r>
                    </a:p>
                  </a:txBody>
                  <a:tcPr marL="9525" marR="9525" marT="9525" marB="0"/>
                </a:tc>
              </a:tr>
              <a:tr h="33098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"Развитие транспортной системы (организация транспортного обслуживания населения, развитие дорожного хозяйства)"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0750000000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114166,6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8378,8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7,3</a:t>
                      </a: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"Создание условий для реализации муниципальной программы"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0760000000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9362,5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2156,9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23,0</a:t>
                      </a: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«Энергосбережение и повышение энергетической эффективности»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0800000000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1848,0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23669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«Муниципальное управление»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0900000000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89498,8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16038,0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latin typeface="Arial Cyr"/>
                        </a:rPr>
                        <a:t>17,9</a:t>
                      </a:r>
                    </a:p>
                  </a:txBody>
                  <a:tcPr marL="9525" marR="9525" marT="9525" marB="0"/>
                </a:tc>
              </a:tr>
              <a:tr h="24241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"Организация муниципального управления»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0910000000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59640,1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10002,1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16,8</a:t>
                      </a: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"Управление муниципальными</a:t>
                      </a: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финансами»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0920000000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14425,9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2636,1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18,3</a:t>
                      </a:r>
                    </a:p>
                  </a:txBody>
                  <a:tcPr marL="9525" marR="9525" marT="9525" marB="0"/>
                </a:tc>
              </a:tr>
              <a:tr h="37980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"Управление муниципальным имуществом и земельными ресурсами"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0930000000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10478,5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2490,6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23,8</a:t>
                      </a:r>
                    </a:p>
                  </a:txBody>
                  <a:tcPr marL="9525" marR="9525" marT="9525" marB="0"/>
                </a:tc>
              </a:tr>
              <a:tr h="23503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"Архивное дело»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0940000000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933,8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176,8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18,9</a:t>
                      </a:r>
                    </a:p>
                  </a:txBody>
                  <a:tcPr marL="9525" marR="9525" marT="9525" marB="0"/>
                </a:tc>
              </a:tr>
              <a:tr h="47744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"Создание условий для государственной регистрации актов гражданского состояния"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0950000000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3900,0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726,6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18,6</a:t>
                      </a:r>
                    </a:p>
                  </a:txBody>
                  <a:tcPr marL="9525" marR="9525" marT="9525" marB="0"/>
                </a:tc>
              </a:tr>
              <a:tr h="40242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"Повышение эффективности расходов бюджета"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0960000000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120,5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5,8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4,8</a:t>
                      </a:r>
                    </a:p>
                  </a:txBody>
                  <a:tcPr marL="9525" marR="9525" marT="9525" marB="0"/>
                </a:tc>
              </a:tr>
              <a:tr h="19169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«Реализация молодежной политики»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1000000000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2899,3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520,6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latin typeface="Arial Cyr"/>
                        </a:rPr>
                        <a:t>18,0</a:t>
                      </a:r>
                    </a:p>
                  </a:txBody>
                  <a:tcPr marL="9525" marR="9525" marT="9525" marB="0"/>
                </a:tc>
              </a:tr>
              <a:tr h="35648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Программа "Капитальное строительство, реконструкция и капитальный ремонт муниципальной собственности"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1100000000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20579,5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12713,5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latin typeface="Arial Cyr"/>
                        </a:rPr>
                        <a:t>61,8</a:t>
                      </a:r>
                    </a:p>
                  </a:txBody>
                  <a:tcPr marL="9525" marR="9525" marT="9525" marB="0"/>
                </a:tc>
              </a:tr>
              <a:tr h="47744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"Капитальное строительство, реконструкция и капитальный ремонт муниципальной собственности"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1110000000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20579,5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12713,5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Arial Cyr"/>
                        </a:rPr>
                        <a:t>61,8</a:t>
                      </a:r>
                    </a:p>
                  </a:txBody>
                  <a:tcPr marL="9525" marR="9525" marT="9525" marB="0"/>
                </a:tc>
              </a:tr>
              <a:tr h="28956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Непрограммные направления деятельности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9900000000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11313,4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2565,5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latin typeface="Arial Cyr"/>
                        </a:rPr>
                        <a:t>22,7</a:t>
                      </a:r>
                    </a:p>
                  </a:txBody>
                  <a:tcPr marL="9525" marR="9525" marT="9525" marB="0"/>
                </a:tc>
              </a:tr>
              <a:tr h="47744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 ИТОГО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1463240,3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377233,6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latin typeface="Arial Cyr"/>
                        </a:rPr>
                        <a:t>25,8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Структура доходов бюджета города Воткинска 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исполнение за 1 квартал 2016 года</a:t>
            </a:r>
            <a:r>
              <a:rPr lang="ru-RU" sz="1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Доходы всего 356864,5 тыс.руб</a:t>
            </a:r>
            <a:r>
              <a:rPr lang="ru-RU" sz="2800" b="1" dirty="0" smtClean="0">
                <a:solidFill>
                  <a:srgbClr val="9A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/>
          </a:p>
        </p:txBody>
      </p:sp>
      <p:graphicFrame>
        <p:nvGraphicFramePr>
          <p:cNvPr id="1026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357298"/>
          <a:ext cx="9144000" cy="5500702"/>
        </p:xfrm>
        <a:graphic>
          <a:graphicData uri="http://schemas.openxmlformats.org/presentationml/2006/ole">
            <p:oleObj spid="_x0000_s1026" name="Worksheet" r:id="rId4" imgW="6343665" imgH="3200559" progId="Excel.Sheet.8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Общий объем доходов на 2016 год согласно классификации доходов  бюджетов Российской Федерации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142984"/>
          <a:ext cx="8229600" cy="5402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/>
                <a:gridCol w="3429024"/>
                <a:gridCol w="1071570"/>
                <a:gridCol w="1071570"/>
                <a:gridCol w="800048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Уточненный план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 квартал</a:t>
                      </a:r>
                      <a:r>
                        <a:rPr lang="ru-RU" sz="9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(тыс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. руб.)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3514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1 00 00000 00 0000 000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НАЛОГОВЫЕ И НЕНАЛОГОВЫЕ  ДОХОДЫ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latin typeface="Arial Cyr"/>
                        </a:rPr>
                        <a:t>520753,0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latin typeface="Arial Cyr"/>
                        </a:rPr>
                        <a:t>99777,9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latin typeface="Arial Cyr"/>
                        </a:rPr>
                        <a:t>19,2</a:t>
                      </a:r>
                    </a:p>
                  </a:txBody>
                  <a:tcPr marL="9525" marR="9525" marT="9525" marB="0"/>
                </a:tc>
              </a:tr>
              <a:tr h="214314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1 01 00000 00 0000 000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НАЛОГИ НА ПРИБЫЛЬ, ДОХОДЫ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latin typeface="Arial Cyr"/>
                        </a:rPr>
                        <a:t>292821,0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latin typeface="Arial Cyr"/>
                        </a:rPr>
                        <a:t>59812,7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latin typeface="Arial Cyr"/>
                        </a:rPr>
                        <a:t>20,4</a:t>
                      </a:r>
                    </a:p>
                  </a:txBody>
                  <a:tcPr marL="9525" marR="9525" marT="9525" marB="0"/>
                </a:tc>
              </a:tr>
              <a:tr h="214314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1 01 02000 01 0000 110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292821,0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59812,7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Arial Cyr"/>
                        </a:rPr>
                        <a:t>20,4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1 03 02000 01 0000 100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ДОХОДЫ ОТ УПЛАТЫ АКЦИЗОВ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latin typeface="Arial Cyr"/>
                        </a:rPr>
                        <a:t>9792,0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latin typeface="Arial Cyr"/>
                        </a:rPr>
                        <a:t>1819,0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latin typeface="Arial Cyr"/>
                        </a:rPr>
                        <a:t>18,6</a:t>
                      </a:r>
                    </a:p>
                  </a:txBody>
                  <a:tcPr marL="9525" marR="9525" marT="9525" marB="0"/>
                </a:tc>
              </a:tr>
              <a:tr h="247656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1 05 00000 00 0000 000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НАЛОГИ НА СОВОКУПНЫЙ ДОХОД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latin typeface="Arial Cyr"/>
                        </a:rPr>
                        <a:t>48105,0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latin typeface="Arial Cyr"/>
                        </a:rPr>
                        <a:t>12537,5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latin typeface="Arial Cyr"/>
                        </a:rPr>
                        <a:t>26,1</a:t>
                      </a: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1 05 02000 02 0000 110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Единый налог  на вмененный доход для  отдельных видов деятельности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45080,0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10834,9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Arial Cyr"/>
                        </a:rPr>
                        <a:t>24,0</a:t>
                      </a: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1 05 03000 01 0000 110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Единый сельскохозяйственный налог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25,0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12,9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51,6</a:t>
                      </a:r>
                    </a:p>
                  </a:txBody>
                  <a:tcPr marL="9525" marR="9525" marT="9525" marB="0"/>
                </a:tc>
              </a:tr>
              <a:tr h="214314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105 04010 02 0000 110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Налог, взимаемый в связи с применением патентной системы налогообложения, зачисляемой в бюджеты городских округов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3000,0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1689,7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Arial Cyr"/>
                        </a:rPr>
                        <a:t>56,3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1 06 00000 00 0000 000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НАЛОГИ НА ИМУЩЕСТВО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latin typeface="Arial Cyr"/>
                        </a:rPr>
                        <a:t>70496,0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latin typeface="Arial Cyr"/>
                        </a:rPr>
                        <a:t>10624,7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latin typeface="Arial Cyr"/>
                        </a:rPr>
                        <a:t>15,1</a:t>
                      </a:r>
                    </a:p>
                  </a:txBody>
                  <a:tcPr marL="9525" marR="9525" marT="9525" marB="0"/>
                </a:tc>
              </a:tr>
              <a:tr h="257180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1 06 01000 00 0000 110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Arial Cyr"/>
                        </a:rPr>
                        <a:t>19100,0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Arial Cyr"/>
                        </a:rPr>
                        <a:t>932,1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latin typeface="Arial Cyr"/>
                        </a:rPr>
                        <a:t>4,9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1 06 06000 00 0000 110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Земельный налог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Arial Cyr"/>
                        </a:rPr>
                        <a:t>51396,0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Arial Cyr"/>
                        </a:rPr>
                        <a:t>9692,6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latin typeface="Arial Cyr"/>
                        </a:rPr>
                        <a:t>18,9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1 08 00000 00 0000 000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ГОСУДАРСТВЕННАЯ ПОШЛИНА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latin typeface="Arial Cyr"/>
                        </a:rPr>
                        <a:t>12359,0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latin typeface="Arial Cyr"/>
                        </a:rPr>
                        <a:t>1956,9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latin typeface="Arial Cyr"/>
                        </a:rPr>
                        <a:t>15,8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1 11 00000 00 0000 000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latin typeface="Arial Cyr"/>
                        </a:rPr>
                        <a:t>36000,0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latin typeface="Arial Cyr"/>
                        </a:rPr>
                        <a:t>7131,4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latin typeface="Arial Cyr"/>
                        </a:rPr>
                        <a:t>19,8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45719"/>
          </a:xfrm>
        </p:spPr>
        <p:txBody>
          <a:bodyPr>
            <a:normAutofit fontScale="90000"/>
          </a:bodyPr>
          <a:lstStyle/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14289"/>
          <a:ext cx="8286808" cy="62160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4000528"/>
                <a:gridCol w="857256"/>
                <a:gridCol w="857256"/>
                <a:gridCol w="857256"/>
              </a:tblGrid>
              <a:tr h="508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9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план 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 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Исполнено за 1 квартал (тыс. руб.)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900" dirty="0"/>
                    </a:p>
                  </a:txBody>
                  <a:tcPr/>
                </a:tc>
              </a:tr>
              <a:tr h="349170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1 11 05012 04 0000 120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Доходы, получаемые в виде арендной платы за земельные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участки, государственная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собственность на  которые не разграничена и которые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расположены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в границах городских округов, а также средства от продажи права на заключение договоров аренды указанных земельных участков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31000,0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latin typeface="Arial Cyr"/>
                        </a:rPr>
                        <a:t>6050,1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Arial Cyr"/>
                        </a:rPr>
                        <a:t>19,5</a:t>
                      </a:r>
                    </a:p>
                  </a:txBody>
                  <a:tcPr marL="9525" marR="9525" marT="9525" marB="0" anchor="ctr"/>
                </a:tc>
              </a:tr>
              <a:tr h="650705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1 11 05024 04 0000 120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Доходы, получаемые в виде  арендной  платы, а также  средства от  продажи  права на  заключение договоров аренды  за  земли,находящиеся в собственности городских  округов ( за  исключением земельных  участков муниципальных  автономных учреждений)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latin typeface="Arial Cyr"/>
                        </a:rPr>
                        <a:t>115,1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latin typeface="Arial Cyr"/>
                        </a:rPr>
                        <a:t>23,0</a:t>
                      </a:r>
                    </a:p>
                  </a:txBody>
                  <a:tcPr marL="9525" marR="9525" marT="9525" marB="0" anchor="ctr"/>
                </a:tc>
              </a:tr>
              <a:tr h="482353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1 11 07014 04 0000 120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Доходы от перечисления части прибыли, остающейся после уплаты  налогов и иных обязательных платежей муниципальных унитарных  предприятий, созданных   городскими  округами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363721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1 11 09044 04 0000 120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Прочие поступления от использования имущества, находящегося в  собственности  городских  округов(за исключением  имущества  муниципальных автономных  учреждений, а также имущества  муниципальных унитарных  предприятий, в том числе казенных)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4000,0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Arial Cyr"/>
                        </a:rPr>
                        <a:t>966,2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latin typeface="Arial Cyr"/>
                        </a:rPr>
                        <a:t>24,2</a:t>
                      </a:r>
                    </a:p>
                  </a:txBody>
                  <a:tcPr marL="9525" marR="9525" marT="9525" marB="0" anchor="ctr"/>
                </a:tc>
              </a:tr>
              <a:tr h="379129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1 12 00000 00 0000 000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ПЛАТЕЖИ ПРИ ПОЛЬЗОВАНИИ ПРИРОДНЫМИ РЕСУРСАМИ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latin typeface="Arial Cyr"/>
                        </a:rPr>
                        <a:t>5031,0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latin typeface="Arial Cyr"/>
                        </a:rPr>
                        <a:t>1694,8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latin typeface="Arial Cyr"/>
                        </a:rPr>
                        <a:t>33,7</a:t>
                      </a:r>
                    </a:p>
                  </a:txBody>
                  <a:tcPr marL="9525" marR="9525" marT="9525" marB="0" anchor="ctr"/>
                </a:tc>
              </a:tr>
              <a:tr h="303465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1 12 01000 01 0000 120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Плата за  негативное воздействие на  окружающую среду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Arial Cyr"/>
                        </a:rPr>
                        <a:t>5031,0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Arial Cyr"/>
                        </a:rPr>
                        <a:t>1694,8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latin typeface="Arial Cyr"/>
                        </a:rPr>
                        <a:t>33,7</a:t>
                      </a:r>
                    </a:p>
                  </a:txBody>
                  <a:tcPr marL="9525" marR="9525" marT="9525" marB="0" anchor="ctr"/>
                </a:tc>
              </a:tr>
              <a:tr h="357190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1 13 00000 00 0000 000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ДОХОДЫ ОТ КОМПЕНСАЦИИ ПЛАТНЫХ УСЛУГ (РАБОТ) И КОМПЕНСАЦИИ ЗАТРАТ ГОСУДАРСТВА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latin typeface="Arial Cyr"/>
                        </a:rPr>
                        <a:t>296,0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latin typeface="Arial Cyr"/>
                        </a:rPr>
                        <a:t>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latin typeface="Arial Cyr"/>
                        </a:rPr>
                        <a:t>2,7</a:t>
                      </a:r>
                    </a:p>
                  </a:txBody>
                  <a:tcPr marL="9525" marR="9525" marT="9525" marB="0" anchor="ctr"/>
                </a:tc>
              </a:tr>
              <a:tr h="357190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1 13 02994 04 0000 130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Прочие доходы от компенсации затрат бюджетов городских округов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Arial Cyr"/>
                        </a:rPr>
                        <a:t>296,0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latin typeface="Arial Cyr"/>
                        </a:rPr>
                        <a:t>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latin typeface="Arial Cyr"/>
                        </a:rPr>
                        <a:t>2,7</a:t>
                      </a:r>
                    </a:p>
                  </a:txBody>
                  <a:tcPr marL="9525" marR="9525" marT="9525" marB="0" anchor="ctr"/>
                </a:tc>
              </a:tr>
              <a:tr h="363737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1 14 00000 00 0000 000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latin typeface="Arial Cyr"/>
                        </a:rPr>
                        <a:t>37764,0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latin typeface="Arial Cyr"/>
                        </a:rPr>
                        <a:t>2797,6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latin typeface="Arial Cyr"/>
                        </a:rPr>
                        <a:t>7,4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45719"/>
          </a:xfrm>
        </p:spPr>
        <p:txBody>
          <a:bodyPr>
            <a:normAutofit fontScale="90000"/>
          </a:bodyPr>
          <a:lstStyle/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5" y="214293"/>
          <a:ext cx="8186768" cy="5939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1"/>
                <a:gridCol w="4000528"/>
                <a:gridCol w="857256"/>
                <a:gridCol w="785818"/>
                <a:gridCol w="828655"/>
              </a:tblGrid>
              <a:tr h="477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план 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 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Исполнено за 1 квартал (тыс. руб.)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900" dirty="0"/>
                    </a:p>
                  </a:txBody>
                  <a:tcPr/>
                </a:tc>
              </a:tr>
              <a:tr h="354333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1 14 01040 04 0000 410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от продажи квартир, находящихся в собственности городских  округов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Arial Cyr"/>
                        </a:rPr>
                        <a:t>1000,0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Arial Cyr"/>
                        </a:rPr>
                        <a:t>177,2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Arial Cyr"/>
                        </a:rPr>
                        <a:t>17,7</a:t>
                      </a:r>
                    </a:p>
                  </a:txBody>
                  <a:tcPr marL="9525" marR="9525" marT="9525" marB="0" anchor="ctr"/>
                </a:tc>
              </a:tr>
              <a:tr h="306713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1 14 02043 04  0000 410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 от  реализации иного имущества, находящегося в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 Cyr"/>
                        </a:rPr>
                        <a:t>в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собственности городских округов( за исключением имущества муниципальных бюджетных и автономных учреждений, а также имущества муниципальных унитарных предприятий, в том числе казенных)  в части реализации основных средств по указанному имуществу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20000,0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latin typeface="Arial Cyr"/>
                        </a:rPr>
                        <a:t>1886,7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latin typeface="Arial Cyr"/>
                        </a:rPr>
                        <a:t>9,4</a:t>
                      </a:r>
                    </a:p>
                  </a:txBody>
                  <a:tcPr marL="9525" marR="9525" marT="9525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1 14 06012 04 0000 430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Доходы  от  продажи  земельных  участков, государственная  собственность  на которые  не разграничена  и которые  распроложены в границах городских  округов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16264,0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Arial Cyr"/>
                        </a:rPr>
                        <a:t>685,6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latin typeface="Arial Cyr"/>
                        </a:rPr>
                        <a:t>4,2</a:t>
                      </a:r>
                    </a:p>
                  </a:txBody>
                  <a:tcPr marL="9525" marR="9525" marT="9525" marB="0" anchor="ctr"/>
                </a:tc>
              </a:tr>
              <a:tr h="357190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114 06024 04 0000 410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Доходы от продажи земельных участков, гос.собственности на которые  разграничена (  за исключением  зем.участков автономных учреждений, государственных муниципальных учреждений в т. казенных)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Arial Cyr"/>
                        </a:rPr>
                        <a:t>48,1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latin typeface="Arial Cyr"/>
                        </a:rPr>
                        <a:t>9,6</a:t>
                      </a:r>
                    </a:p>
                  </a:txBody>
                  <a:tcPr marL="9525" marR="9525" marT="9525" marB="0" anchor="ctr"/>
                </a:tc>
              </a:tr>
              <a:tr h="296005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1 16 00000 00 0000 000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ШТРАФЫ, САНКЦИИ, ВОЗМЕЩЕНИЕ УЩЕРБА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latin typeface="Arial Cyr"/>
                        </a:rPr>
                        <a:t>6607,0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latin typeface="Arial Cyr"/>
                        </a:rPr>
                        <a:t>1218,4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latin typeface="Arial Cyr"/>
                        </a:rPr>
                        <a:t>18,4</a:t>
                      </a:r>
                    </a:p>
                  </a:txBody>
                  <a:tcPr marL="9525" marR="9525" marT="9525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1 17 00000 00 0000 000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Прочие неналоговые доходы бюджетов городских округов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latin typeface="Arial Cyr"/>
                        </a:rPr>
                        <a:t>1482,0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latin typeface="Arial Cyr"/>
                        </a:rPr>
                        <a:t>176,8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latin typeface="Arial Cyr"/>
                        </a:rPr>
                        <a:t>11,9</a:t>
                      </a:r>
                    </a:p>
                  </a:txBody>
                  <a:tcPr marL="9525" marR="9525" marT="9525" marB="0" anchor="ctr"/>
                </a:tc>
              </a:tr>
              <a:tr h="35719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2 00 00000 00 0000 000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914510,7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257086,6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latin typeface="Arial Cyr"/>
                        </a:rPr>
                        <a:t>28,1</a:t>
                      </a:r>
                    </a:p>
                  </a:txBody>
                  <a:tcPr marL="9525" marR="9525" marT="9525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2 02 00000 00 0000 000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Безвозмездные поступления от других бюджетов бюджетной  системы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914510,7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295319,7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latin typeface="Arial Cyr"/>
                        </a:rPr>
                        <a:t>32,3</a:t>
                      </a:r>
                    </a:p>
                  </a:txBody>
                  <a:tcPr marL="9525" marR="9525" marT="9525" marB="0" anchor="ctr"/>
                </a:tc>
              </a:tr>
              <a:tr h="30478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2 02 01000 00 0000 151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Дотации бюджетам субьектов Российской Федерации и муниципальных образований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84811,0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18783,0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latin typeface="Arial Cyr"/>
                        </a:rPr>
                        <a:t>22,1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45719"/>
          </a:xfrm>
        </p:spPr>
        <p:txBody>
          <a:bodyPr>
            <a:normAutofit fontScale="90000"/>
          </a:bodyPr>
          <a:lstStyle/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5" y="214293"/>
          <a:ext cx="8186768" cy="4615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1"/>
                <a:gridCol w="4000528"/>
                <a:gridCol w="857256"/>
                <a:gridCol w="785818"/>
                <a:gridCol w="828655"/>
              </a:tblGrid>
              <a:tr h="477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план 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 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Исполнено за 1 квартал (тыс. руб.)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900" dirty="0"/>
                    </a:p>
                  </a:txBody>
                  <a:tcPr/>
                </a:tc>
              </a:tr>
              <a:tr h="477448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2 02 02000 00 0000 151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Субсидии бюджетам субъектов Российской Федерации Федерации и муниципальных образований (межбюджетные субсидии)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154572,5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latin typeface="Arial Cyr"/>
                        </a:rPr>
                        <a:t>98683,7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latin typeface="Arial Cyr"/>
                        </a:rPr>
                        <a:t>63,8</a:t>
                      </a:r>
                    </a:p>
                  </a:txBody>
                  <a:tcPr marL="9525" marR="9525" marT="9525" marB="0" anchor="ctr"/>
                </a:tc>
              </a:tr>
              <a:tr h="477448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2 02 03000 00 0000 151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Субвенции бюджетам субъектов Российской Федерации и муниципальных образований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674133,4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latin typeface="Arial Cyr"/>
                        </a:rPr>
                        <a:t>177617,0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latin typeface="Arial Cyr"/>
                        </a:rPr>
                        <a:t>26,3</a:t>
                      </a:r>
                    </a:p>
                  </a:txBody>
                  <a:tcPr marL="9525" marR="9525" marT="9525" marB="0" anchor="ctr"/>
                </a:tc>
              </a:tr>
              <a:tr h="477448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2 02 04000 00 0000 151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993,8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236,0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latin typeface="Arial Cyr"/>
                        </a:rPr>
                        <a:t>23,7</a:t>
                      </a:r>
                    </a:p>
                  </a:txBody>
                  <a:tcPr marL="9525" marR="9525" marT="9525" marB="0" anchor="ctr"/>
                </a:tc>
              </a:tr>
              <a:tr h="477448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2 18 00000 00 0000 180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бюджетов бюджетной системы Российской Федерации от возврата бюджетами бюджетной системы Российской Федерации и организациями остатков субсидий, субвенций и иных межбюджетных трансфертов, имеющих целевое назначение, прошлых лет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Arial Cyr"/>
                        </a:rPr>
                        <a:t>19,4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</a:tr>
              <a:tr h="477448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2 19 00000 00 0000 000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Возврат остатков субсидий,субвенций и  иных межбюджетных трансфертов, имеющих целевое назначение,прошлых лет, из бюджетов городских округов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-38252,5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Arial Cyr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477448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ВСЕГО ДОХОДОВ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1435263,7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356864,5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latin typeface="Arial Cyr"/>
                        </a:rPr>
                        <a:t>24,9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143985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Исполнение расходов по разделам и подразделам  классификации расходов  Бюджета муниципального образования  "Город Воткинск" на 2016 год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357298"/>
          <a:ext cx="8186768" cy="5278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/>
                <a:gridCol w="714380"/>
                <a:gridCol w="714380"/>
                <a:gridCol w="1000132"/>
                <a:gridCol w="614340"/>
              </a:tblGrid>
              <a:tr h="373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Раздел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подраздел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Уточнен-ный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план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 квартал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303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latin typeface="Arial Cyr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/>
                        </a:rPr>
                        <a:t>0100</a:t>
                      </a:r>
                      <a:endParaRPr lang="ru-RU" sz="12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latin typeface="Arial Cyr"/>
                        </a:rPr>
                        <a:t>101962,9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latin typeface="Arial Cyr"/>
                        </a:rPr>
                        <a:t>18294,0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17,9</a:t>
                      </a:r>
                    </a:p>
                  </a:txBody>
                  <a:tcPr marL="9525" marR="9525" marT="9525" marB="0" anchor="b"/>
                </a:tc>
              </a:tr>
              <a:tr h="43564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0102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Arial Cyr"/>
                        </a:rPr>
                        <a:t>2866,1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Arial Cyr"/>
                        </a:rPr>
                        <a:t>591,6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20,6</a:t>
                      </a:r>
                    </a:p>
                  </a:txBody>
                  <a:tcPr marL="9525" marR="9525" marT="9525" marB="0" anchor="b"/>
                </a:tc>
              </a:tr>
              <a:tr h="42862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 образований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0103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Arial Cyr"/>
                        </a:rPr>
                        <a:t>8405,6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Arial Cyr"/>
                        </a:rPr>
                        <a:t>2195,4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26,1</a:t>
                      </a:r>
                    </a:p>
                  </a:txBody>
                  <a:tcPr marL="9525" marR="9525" marT="9525" marB="0" anchor="b"/>
                </a:tc>
              </a:tr>
              <a:tr h="57150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Функционирование Правительства Российской Федерации, высших  исполнительных органов государственной власти субъектов Российской Федерации, местных администраций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0104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Arial Cyr"/>
                        </a:rPr>
                        <a:t>60729,4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Arial Cyr"/>
                        </a:rPr>
                        <a:t>10248,3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Arial Cyr"/>
                        </a:rPr>
                        <a:t>16,9</a:t>
                      </a:r>
                    </a:p>
                  </a:txBody>
                  <a:tcPr marL="9525" marR="9525" marT="9525" marB="0" anchor="b"/>
                </a:tc>
              </a:tr>
              <a:tr h="42862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Судебная система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0105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Arial Cyr"/>
                        </a:rPr>
                        <a:t>87,0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</a:tr>
              <a:tr h="21431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Обеспечение деятельности финансовых, налоговых и таможенных органов и органов финансового (финансово-бюджетного)  надзора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0106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Arial Cyr"/>
                        </a:rPr>
                        <a:t>10215,8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Arial Cyr"/>
                        </a:rPr>
                        <a:t>1734,0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Arial Cyr"/>
                        </a:rPr>
                        <a:t>17,0</a:t>
                      </a:r>
                    </a:p>
                  </a:txBody>
                  <a:tcPr marL="9525" marR="9525" marT="9525" marB="0" anchor="b"/>
                </a:tc>
              </a:tr>
              <a:tr h="37303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Резервные фонды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0111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Arial Cyr"/>
                        </a:rPr>
                        <a:t>500,0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</a:tr>
              <a:tr h="37303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0113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Arial Cyr"/>
                        </a:rPr>
                        <a:t>19159,0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3524,7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Arial Cyr"/>
                        </a:rPr>
                        <a:t>18,4</a:t>
                      </a:r>
                    </a:p>
                  </a:txBody>
                  <a:tcPr marL="9525" marR="9525" marT="9525" marB="0" anchor="b"/>
                </a:tc>
              </a:tr>
              <a:tr h="22929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latin typeface="Arial Cyr"/>
                        </a:rPr>
                        <a:t>НАЦИОНАЛЬНАЯ БЕЗОПАСНОСТЬ И ПРАВООХРАНИТЕЛЬНАЯ ДЕЯТЕЛЬНОСТЬ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/>
                        </a:rPr>
                        <a:t>0300</a:t>
                      </a:r>
                      <a:endParaRPr lang="ru-RU" sz="12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latin typeface="Arial Cyr"/>
                        </a:rPr>
                        <a:t>8544,0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1213,5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latin typeface="Arial Cyr"/>
                        </a:rPr>
                        <a:t>14,2</a:t>
                      </a:r>
                    </a:p>
                  </a:txBody>
                  <a:tcPr marL="9525" marR="9525" marT="9525" marB="0" anchor="b"/>
                </a:tc>
              </a:tr>
              <a:tr h="37303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0309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Arial Cyr"/>
                        </a:rPr>
                        <a:t>4036,0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972,5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Arial Cyr"/>
                        </a:rPr>
                        <a:t>24,1</a:t>
                      </a:r>
                    </a:p>
                  </a:txBody>
                  <a:tcPr marL="9525" marR="9525" marT="9525" marB="0" anchor="b"/>
                </a:tc>
              </a:tr>
              <a:tr h="37303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Другие вопросы в области национальной безопасностии правоохранительной деятельности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0314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4508,0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241,0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Arial Cyr"/>
                        </a:rPr>
                        <a:t>5,3</a:t>
                      </a:r>
                    </a:p>
                  </a:txBody>
                  <a:tcPr marL="9525" marR="9525" marT="9525" marB="0" anchor="b"/>
                </a:tc>
              </a:tr>
              <a:tr h="2531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latin typeface="Arial Cyr"/>
                        </a:rPr>
                        <a:t>НАЦИОНАЛЬНАЯ ЭКОНОМИКА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/>
                        </a:rPr>
                        <a:t>0400</a:t>
                      </a:r>
                      <a:endParaRPr lang="ru-RU" sz="12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110116,6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8178,8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latin typeface="Arial Cyr"/>
                        </a:rPr>
                        <a:t>7,4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45719"/>
          </a:xfrm>
        </p:spPr>
        <p:txBody>
          <a:bodyPr>
            <a:normAutofit fontScale="90000"/>
          </a:bodyPr>
          <a:lstStyle/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214292"/>
          <a:ext cx="8143931" cy="6447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0"/>
                <a:gridCol w="714380"/>
                <a:gridCol w="785818"/>
                <a:gridCol w="1071570"/>
                <a:gridCol w="571503"/>
              </a:tblGrid>
              <a:tr h="4776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Раздел,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подраздел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Уточнен-ный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план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 квартал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668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Arial Cyr"/>
                        </a:rPr>
                        <a:t>Дорожные фонды (дорожное хозяйство)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0409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Arial Cyr"/>
                        </a:rPr>
                        <a:t>109966,6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Arial Cyr"/>
                        </a:rPr>
                        <a:t>8178,8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Arial Cyr"/>
                        </a:rPr>
                        <a:t>7,4</a:t>
                      </a:r>
                    </a:p>
                  </a:txBody>
                  <a:tcPr marL="9525" marR="9525" marT="9525" marB="0"/>
                </a:tc>
              </a:tr>
              <a:tr h="21431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0412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150,0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latin typeface="Arial Cyr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/>
                        </a:rPr>
                        <a:t>0500</a:t>
                      </a:r>
                      <a:endParaRPr lang="ru-RU" sz="12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105363,3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36961,6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latin typeface="Arial Cyr"/>
                        </a:rPr>
                        <a:t>35,1</a:t>
                      </a: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Жилищное хозяйство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0501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38668,9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27324,7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Arial Cyr"/>
                        </a:rPr>
                        <a:t>70,7</a:t>
                      </a: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Коммунальное хозяйство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0502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9794,8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1156,7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Arial Cyr"/>
                        </a:rPr>
                        <a:t>11,8</a:t>
                      </a: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Благоустройство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0503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46441,1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5995,6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Arial Cyr"/>
                        </a:rPr>
                        <a:t>12,9</a:t>
                      </a: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Другие вопросы в области жилищно-коммунального хозяйства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0505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10458,5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2484,6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Arial Cyr"/>
                        </a:rPr>
                        <a:t>23,8</a:t>
                      </a: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latin typeface="Arial Cyr"/>
                        </a:rPr>
                        <a:t>ОХРАНА ОКРУЖАЮЩЕЙ СРЕДЫ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/>
                        </a:rPr>
                        <a:t>0600</a:t>
                      </a:r>
                      <a:endParaRPr lang="ru-RU" sz="12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154,0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Другие вопросы в области охраны окружающей среды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0605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154,0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latin typeface="Arial Cyr"/>
                        </a:rPr>
                        <a:t>ОБРАЗОВАНИЕ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/>
                        </a:rPr>
                        <a:t>0700</a:t>
                      </a:r>
                      <a:endParaRPr lang="ru-RU" sz="12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923147,3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232535,9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latin typeface="Arial Cyr"/>
                        </a:rPr>
                        <a:t>25,2</a:t>
                      </a: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Arial Cyr"/>
                        </a:rPr>
                        <a:t>Дошкольное образование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0701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383298,9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105614,7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Arial Cyr"/>
                        </a:rPr>
                        <a:t>25,2</a:t>
                      </a: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Общее образование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0702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487469,4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116569,5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Arial Cyr"/>
                        </a:rPr>
                        <a:t>23,9</a:t>
                      </a: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Профессиональная подготовка, переподготовка и повышение квалификации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0705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708,7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Молодежная политика и  оздоровление детей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0707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6085,4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1601,0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Arial Cyr"/>
                        </a:rPr>
                        <a:t>26,3</a:t>
                      </a: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Другие вопросы в области образования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0709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45584,9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8750,7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Arial Cyr"/>
                        </a:rPr>
                        <a:t>19,2</a:t>
                      </a: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latin typeface="Arial Cyr"/>
                        </a:rPr>
                        <a:t>КУЛЬТУРА И КИНЕМАТОГРАФИЯ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/>
                        </a:rPr>
                        <a:t>0800</a:t>
                      </a:r>
                      <a:endParaRPr lang="ru-RU" sz="12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126717,2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46920,6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latin typeface="Arial Cyr"/>
                        </a:rPr>
                        <a:t>37,0</a:t>
                      </a: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Культура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0801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117843,3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45257,2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Arial Cyr"/>
                        </a:rPr>
                        <a:t>38,4</a:t>
                      </a:r>
                    </a:p>
                  </a:txBody>
                  <a:tcPr marL="9525" marR="9525" marT="9525" marB="0" anchor="b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Другие вопросы в области культуры, кинематографии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0804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8873,9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1663,4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Arial Cyr"/>
                        </a:rPr>
                        <a:t>18,7</a:t>
                      </a: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latin typeface="Arial Cyr"/>
                        </a:rPr>
                        <a:t>СОЦИАЛЬНАЯ ПОЛИТИКА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/>
                        </a:rPr>
                        <a:t>1000</a:t>
                      </a:r>
                      <a:endParaRPr lang="ru-RU" sz="12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60596,4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19335,2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latin typeface="Arial Cyr"/>
                        </a:rPr>
                        <a:t>31,9</a:t>
                      </a:r>
                    </a:p>
                  </a:txBody>
                  <a:tcPr marL="9525" marR="9525" marT="9525" marB="0" anchor="b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Пенсионное обеспечение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1001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1966,0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505,8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Arial Cyr"/>
                        </a:rPr>
                        <a:t>25,7</a:t>
                      </a: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Arial Cyr"/>
                        </a:rPr>
                        <a:t>Социальное обеспечение населения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1003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13991,7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5871,8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Arial Cyr"/>
                        </a:rPr>
                        <a:t>42,0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45719"/>
          </a:xfrm>
        </p:spPr>
        <p:txBody>
          <a:bodyPr>
            <a:normAutofit fontScale="90000"/>
          </a:bodyPr>
          <a:lstStyle/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214290"/>
          <a:ext cx="8286808" cy="3089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0"/>
                <a:gridCol w="667302"/>
                <a:gridCol w="879225"/>
                <a:gridCol w="1069343"/>
                <a:gridCol w="670278"/>
              </a:tblGrid>
              <a:tr h="5486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Раздел,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подраздел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Уточнен-ный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план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 квартал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836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Arial Cyr"/>
                        </a:rPr>
                        <a:t>Охрана семьи и детства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 pitchFamily="18" charset="0"/>
                        </a:rPr>
                        <a:t>1004</a:t>
                      </a:r>
                      <a:endParaRPr lang="ru-RU" sz="1200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Arial Cyr"/>
                        </a:rPr>
                        <a:t>44104,7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Arial Cyr"/>
                        </a:rPr>
                        <a:t>12825,0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Arial Cyr"/>
                        </a:rPr>
                        <a:t>29,1</a:t>
                      </a: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Другие вопросы в области социальной политики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 pitchFamily="18" charset="0"/>
                        </a:rPr>
                        <a:t>1006</a:t>
                      </a:r>
                      <a:endParaRPr lang="ru-RU" sz="1200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Arial Cyr"/>
                        </a:rPr>
                        <a:t>534,0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132,6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Arial Cyr"/>
                        </a:rPr>
                        <a:t>24,8</a:t>
                      </a: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latin typeface="Arial Cyr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 pitchFamily="18" charset="0"/>
                        </a:rPr>
                        <a:t>1100</a:t>
                      </a:r>
                      <a:endParaRPr lang="ru-RU" sz="1200" b="1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latin typeface="Arial Cyr"/>
                        </a:rPr>
                        <a:t>21136,6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12647,0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latin typeface="Arial Cyr"/>
                        </a:rPr>
                        <a:t>59,8</a:t>
                      </a:r>
                    </a:p>
                  </a:txBody>
                  <a:tcPr marL="9525" marR="9525" marT="9525" marB="0"/>
                </a:tc>
              </a:tr>
              <a:tr h="35743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Физическая культура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 pitchFamily="18" charset="0"/>
                        </a:rPr>
                        <a:t>1101</a:t>
                      </a:r>
                      <a:endParaRPr lang="ru-RU" sz="1200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Arial Cyr"/>
                        </a:rPr>
                        <a:t>21136,6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12647,0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Arial Cyr"/>
                        </a:rPr>
                        <a:t>59,8</a:t>
                      </a:r>
                    </a:p>
                  </a:txBody>
                  <a:tcPr marL="9525" marR="9525" marT="9525" marB="0"/>
                </a:tc>
              </a:tr>
              <a:tr h="42862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latin typeface="Arial Cyr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 pitchFamily="18" charset="0"/>
                        </a:rPr>
                        <a:t>1300</a:t>
                      </a:r>
                      <a:endParaRPr lang="ru-RU" sz="1200" b="1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latin typeface="Arial Cyr"/>
                        </a:rPr>
                        <a:t>5502,0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1147,0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latin typeface="Arial Cyr"/>
                        </a:rPr>
                        <a:t>20,8</a:t>
                      </a: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Обслуживание внутреннего государственного и муниципального долга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 pitchFamily="18" charset="0"/>
                        </a:rPr>
                        <a:t>1301</a:t>
                      </a:r>
                      <a:endParaRPr lang="ru-RU" sz="1200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5502,0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1147,0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Arial Cyr"/>
                        </a:rPr>
                        <a:t>20,8</a:t>
                      </a: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latin typeface="Arial Cyr"/>
                        </a:rPr>
                        <a:t>ИТОГО РАСХОДОВ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1463240,3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377233,6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latin typeface="Arial Cyr"/>
                        </a:rPr>
                        <a:t>25,8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</TotalTime>
  <Words>2004</Words>
  <PresentationFormat>Экран (4:3)</PresentationFormat>
  <Paragraphs>684</Paragraphs>
  <Slides>12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Лист Microsoft Office Excel 97-2003</vt:lpstr>
      <vt:lpstr>Структура расходов бюджета города Воткинска исполнение за 1 квартал 2016 года</vt:lpstr>
      <vt:lpstr>Структура доходов бюджета города Воткинска  исполнение за 1 квартал 2016 года     Доходы всего 356864,5 тыс.руб.</vt:lpstr>
      <vt:lpstr>Общий объем доходов на 2016 год согласно классификации доходов  бюджетов Российской Федерации </vt:lpstr>
      <vt:lpstr>Слайд 4</vt:lpstr>
      <vt:lpstr>Слайд 5</vt:lpstr>
      <vt:lpstr>Слайд 6</vt:lpstr>
      <vt:lpstr>Исполнение расходов по разделам и подразделам  классификации расходов  Бюджета муниципального образования  "Город Воткинск" на 2016 год  </vt:lpstr>
      <vt:lpstr>Слайд 8</vt:lpstr>
      <vt:lpstr>Слайд 9</vt:lpstr>
      <vt:lpstr>Об исполнении бюджетных ассигнований по муниципальным  программам и непрограммным   направлениям расходов Бюджета муниципального образования «Город Воткинск» на 2016 год 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расходов бюджета города Воткинска 1 квартал 2015 года</dc:title>
  <cp:lastModifiedBy>USER</cp:lastModifiedBy>
  <cp:revision>175</cp:revision>
  <dcterms:modified xsi:type="dcterms:W3CDTF">2016-09-20T07:52:44Z</dcterms:modified>
</cp:coreProperties>
</file>